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</p:sldMasterIdLst>
  <p:sldIdLst>
    <p:sldId id="256" r:id="rId2"/>
    <p:sldId id="259" r:id="rId3"/>
    <p:sldId id="262" r:id="rId4"/>
    <p:sldId id="261" r:id="rId5"/>
    <p:sldId id="263" r:id="rId6"/>
    <p:sldId id="260" r:id="rId7"/>
    <p:sldId id="264" r:id="rId8"/>
    <p:sldId id="257" r:id="rId9"/>
    <p:sldId id="265" r:id="rId10"/>
    <p:sldId id="266" r:id="rId11"/>
    <p:sldId id="267" r:id="rId12"/>
    <p:sldId id="272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5632906-EC67-4DD3-B82D-A6EB212967EB}" type="datetimeFigureOut">
              <a:rPr lang="ru-RU" smtClean="0"/>
              <a:pPr/>
              <a:t>04.10.2018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7AFEDD5-D865-4403-95D8-3E2A140A8D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632906-EC67-4DD3-B82D-A6EB212967EB}" type="datetimeFigureOut">
              <a:rPr lang="ru-RU" smtClean="0"/>
              <a:pPr/>
              <a:t>04.10.2018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AFEDD5-D865-4403-95D8-3E2A140A8D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632906-EC67-4DD3-B82D-A6EB212967EB}" type="datetimeFigureOut">
              <a:rPr lang="ru-RU" smtClean="0"/>
              <a:pPr/>
              <a:t>04.10.2018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AFEDD5-D865-4403-95D8-3E2A140A8D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632906-EC67-4DD3-B82D-A6EB212967EB}" type="datetimeFigureOut">
              <a:rPr lang="ru-RU" smtClean="0"/>
              <a:pPr/>
              <a:t>04.10.2018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AFEDD5-D865-4403-95D8-3E2A140A8DA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632906-EC67-4DD3-B82D-A6EB212967EB}" type="datetimeFigureOut">
              <a:rPr lang="ru-RU" smtClean="0"/>
              <a:pPr/>
              <a:t>04.10.2018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AFEDD5-D865-4403-95D8-3E2A140A8DA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632906-EC67-4DD3-B82D-A6EB212967EB}" type="datetimeFigureOut">
              <a:rPr lang="ru-RU" smtClean="0"/>
              <a:pPr/>
              <a:t>04.10.2018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AFEDD5-D865-4403-95D8-3E2A140A8DA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632906-EC67-4DD3-B82D-A6EB212967EB}" type="datetimeFigureOut">
              <a:rPr lang="ru-RU" smtClean="0"/>
              <a:pPr/>
              <a:t>04.10.2018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AFEDD5-D865-4403-95D8-3E2A140A8D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632906-EC67-4DD3-B82D-A6EB212967EB}" type="datetimeFigureOut">
              <a:rPr lang="ru-RU" smtClean="0"/>
              <a:pPr/>
              <a:t>04.10.2018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AFEDD5-D865-4403-95D8-3E2A140A8DA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632906-EC67-4DD3-B82D-A6EB212967EB}" type="datetimeFigureOut">
              <a:rPr lang="ru-RU" smtClean="0"/>
              <a:pPr/>
              <a:t>04.10.2018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AFEDD5-D865-4403-95D8-3E2A140A8D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35632906-EC67-4DD3-B82D-A6EB212967EB}" type="datetimeFigureOut">
              <a:rPr lang="ru-RU" smtClean="0"/>
              <a:pPr/>
              <a:t>04.10.2018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AFEDD5-D865-4403-95D8-3E2A140A8D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5632906-EC67-4DD3-B82D-A6EB212967EB}" type="datetimeFigureOut">
              <a:rPr lang="ru-RU" smtClean="0"/>
              <a:pPr/>
              <a:t>04.10.2018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7AFEDD5-D865-4403-95D8-3E2A140A8DA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35632906-EC67-4DD3-B82D-A6EB212967EB}" type="datetimeFigureOut">
              <a:rPr lang="ru-RU" smtClean="0"/>
              <a:pPr/>
              <a:t>04.10.2018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7AFEDD5-D865-4403-95D8-3E2A140A8DA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lounb.ru/otdel-kraevedeniya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988840"/>
            <a:ext cx="8712968" cy="265442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dirty="0" smtClean="0"/>
              <a:t>Интеграция библиотечных краеведческих ресурсов:</a:t>
            </a:r>
            <a:br>
              <a:rPr lang="ru-RU" sz="4800" dirty="0" smtClean="0"/>
            </a:br>
            <a:r>
              <a:rPr lang="ru-RU" i="1" dirty="0" smtClean="0"/>
              <a:t> </a:t>
            </a:r>
            <a:r>
              <a:rPr lang="ru-RU" b="0" i="1" dirty="0" smtClean="0"/>
              <a:t>опыт и проблемы </a:t>
            </a:r>
            <a:br>
              <a:rPr lang="ru-RU" b="0" i="1" dirty="0" smtClean="0"/>
            </a:br>
            <a:r>
              <a:rPr lang="ru-RU" b="0" i="1" dirty="0" smtClean="0"/>
              <a:t>Липецкой ОУНБ</a:t>
            </a:r>
            <a:endParaRPr lang="ru-RU" sz="4800" b="0" i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475656" y="260648"/>
            <a:ext cx="63367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Управление культуры и туризма Липецкой области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Липецкая областная универсальная научная библиотека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3" descr="Рисунок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530920" cy="1069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267744" y="5805264"/>
            <a:ext cx="65527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/>
              <a:t>Виноградова Валентина Митрофановна, </a:t>
            </a:r>
          </a:p>
          <a:p>
            <a:pPr algn="r"/>
            <a:r>
              <a:rPr lang="ru-RU" b="1" dirty="0" smtClean="0"/>
              <a:t>главный библиограф отдела краеведения Липецкой областной универсальной научной библиотеки</a:t>
            </a:r>
            <a:endParaRPr lang="ru-RU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0728" y="3356992"/>
            <a:ext cx="8039744" cy="2794315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sz="4000" b="1" dirty="0" smtClean="0"/>
              <a:t> </a:t>
            </a:r>
          </a:p>
          <a:p>
            <a:pPr>
              <a:buNone/>
            </a:pPr>
            <a:endParaRPr lang="ru-RU" sz="4000" b="1" dirty="0" smtClean="0"/>
          </a:p>
          <a:p>
            <a:pPr>
              <a:buNone/>
            </a:pPr>
            <a:endParaRPr lang="ru-RU" sz="4400" b="1" dirty="0" smtClean="0"/>
          </a:p>
          <a:p>
            <a:pPr>
              <a:buNone/>
            </a:pPr>
            <a:r>
              <a:rPr lang="ru-RU" sz="6500" b="1" dirty="0" smtClean="0"/>
              <a:t>1954</a:t>
            </a:r>
          </a:p>
          <a:p>
            <a:pPr>
              <a:buNone/>
            </a:pPr>
            <a:r>
              <a:rPr lang="ru-RU" sz="4500" b="1" dirty="0" smtClean="0"/>
              <a:t>Липецкая область</a:t>
            </a:r>
          </a:p>
          <a:p>
            <a:pPr>
              <a:buNone/>
            </a:pPr>
            <a:endParaRPr lang="ru-RU" sz="3400" dirty="0" smtClean="0"/>
          </a:p>
          <a:p>
            <a:pPr>
              <a:buNone/>
            </a:pPr>
            <a:r>
              <a:rPr lang="ru-RU" sz="3400" dirty="0" smtClean="0"/>
              <a:t>образована из окраинных районов соседних областей:</a:t>
            </a:r>
          </a:p>
          <a:p>
            <a:pPr>
              <a:buNone/>
            </a:pPr>
            <a:r>
              <a:rPr lang="ru-RU" sz="3400" b="1" dirty="0" smtClean="0"/>
              <a:t>Воронежской, Орловской, Курской, Рязанской</a:t>
            </a:r>
            <a:endParaRPr lang="ru-RU" sz="3400" dirty="0"/>
          </a:p>
        </p:txBody>
      </p:sp>
      <p:pic>
        <p:nvPicPr>
          <p:cNvPr id="5" name="Рисунок 4" descr="http://itd1.mycdn.me/image?id=812582099547&amp;t=20&amp;plc=WEB&amp;tkn=*dHPdf7KvH6fM3E9pKnDiYZD_eC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260648"/>
            <a:ext cx="5217824" cy="3930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2" descr="http://souvenirka.ru/@images/events/lipec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16632"/>
            <a:ext cx="1944216" cy="24610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571744"/>
            <a:ext cx="8186766" cy="3554419"/>
          </a:xfrm>
        </p:spPr>
        <p:txBody>
          <a:bodyPr>
            <a:normAutofit fontScale="32500" lnSpcReduction="20000"/>
          </a:bodyPr>
          <a:lstStyle/>
          <a:p>
            <a:pPr>
              <a:buNone/>
            </a:pPr>
            <a:endParaRPr lang="ru-RU" b="1" i="1" dirty="0" smtClean="0"/>
          </a:p>
          <a:p>
            <a:pPr>
              <a:buNone/>
            </a:pPr>
            <a:endParaRPr lang="ru-RU" b="1" i="1" dirty="0" smtClean="0"/>
          </a:p>
          <a:p>
            <a:pPr>
              <a:buNone/>
            </a:pPr>
            <a:endParaRPr lang="ru-RU" b="1" i="1" dirty="0" smtClean="0"/>
          </a:p>
          <a:p>
            <a:pPr>
              <a:buNone/>
            </a:pPr>
            <a:endParaRPr lang="ru-RU" b="1" i="1" dirty="0" smtClean="0"/>
          </a:p>
          <a:p>
            <a:pPr>
              <a:buNone/>
            </a:pPr>
            <a:r>
              <a:rPr lang="ru-RU" sz="8600" b="1" i="1" dirty="0" smtClean="0"/>
              <a:t>«…это наши общие особенности: особенности языка той сравнительно небольшой местности, самые дальние окружные точки которой суть Курск, Орел, Тула, Рязань и Воронеж…»</a:t>
            </a:r>
          </a:p>
          <a:p>
            <a:pPr>
              <a:buNone/>
            </a:pPr>
            <a:r>
              <a:rPr lang="ru-RU" sz="8600" b="1" i="1" dirty="0" smtClean="0"/>
              <a:t> </a:t>
            </a:r>
          </a:p>
          <a:p>
            <a:pPr algn="r">
              <a:buNone/>
            </a:pPr>
            <a:r>
              <a:rPr lang="ru-RU" sz="6000" dirty="0" smtClean="0"/>
              <a:t>Бунин И.А. </a:t>
            </a:r>
            <a:br>
              <a:rPr lang="ru-RU" sz="6000" dirty="0" smtClean="0"/>
            </a:br>
            <a:r>
              <a:rPr lang="ru-RU" sz="6000" dirty="0" smtClean="0"/>
              <a:t>К воспоминаниям о Толстом</a:t>
            </a:r>
          </a:p>
          <a:p>
            <a:pPr>
              <a:buNone/>
            </a:pPr>
            <a:endParaRPr lang="ru-RU" sz="4000" b="1" i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29454" y="214290"/>
            <a:ext cx="1643074" cy="2285992"/>
          </a:xfrm>
        </p:spPr>
        <p:txBody>
          <a:bodyPr>
            <a:normAutofit/>
          </a:bodyPr>
          <a:lstStyle/>
          <a:p>
            <a:pPr algn="r"/>
            <a:endParaRPr lang="ru-RU" sz="3200" dirty="0"/>
          </a:p>
        </p:txBody>
      </p:sp>
      <p:pic>
        <p:nvPicPr>
          <p:cNvPr id="4" name="Рисунок 3" descr="http://mtdata.ru/u22/photo5D2B/20679361321-0/original.jpg"/>
          <p:cNvPicPr/>
          <p:nvPr/>
        </p:nvPicPr>
        <p:blipFill>
          <a:blip r:embed="rId2" cstate="print"/>
          <a:srcRect l="8745" r="5323" b="28000"/>
          <a:stretch>
            <a:fillRect/>
          </a:stretch>
        </p:blipFill>
        <p:spPr bwMode="auto">
          <a:xfrm>
            <a:off x="6660232" y="214290"/>
            <a:ext cx="1921806" cy="26386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4258816" cy="2290266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/>
              <a:t>Лебедянь</a:t>
            </a:r>
            <a:endParaRPr lang="ru-RU" sz="4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348880"/>
            <a:ext cx="8507288" cy="4032448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sz="3600" dirty="0" smtClean="0"/>
          </a:p>
          <a:p>
            <a:r>
              <a:rPr lang="ru-RU" sz="3200" dirty="0" smtClean="0"/>
              <a:t>1725 – Воронежская губерния</a:t>
            </a:r>
          </a:p>
          <a:p>
            <a:r>
              <a:rPr lang="ru-RU" sz="3200" dirty="0" smtClean="0"/>
              <a:t>1779 – Тамбовское наместничество</a:t>
            </a:r>
          </a:p>
          <a:p>
            <a:r>
              <a:rPr lang="ru-RU" sz="3200" dirty="0" smtClean="0"/>
              <a:t>1937 – Рязанская область</a:t>
            </a:r>
          </a:p>
          <a:p>
            <a:r>
              <a:rPr lang="ru-RU" sz="3200" dirty="0" smtClean="0"/>
              <a:t>1954 – Липецкая область</a:t>
            </a:r>
            <a:endParaRPr lang="ru-RU" sz="3200" dirty="0"/>
          </a:p>
        </p:txBody>
      </p:sp>
      <p:pic>
        <p:nvPicPr>
          <p:cNvPr id="1026" name="Picture 2" descr="http://www.stihi.ru/pics/2018/08/08/33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260648"/>
            <a:ext cx="4125079" cy="2736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844824"/>
            <a:ext cx="8208912" cy="4755984"/>
          </a:xfrm>
        </p:spPr>
        <p:txBody>
          <a:bodyPr/>
          <a:lstStyle/>
          <a:p>
            <a:pPr>
              <a:buNone/>
            </a:pPr>
            <a:r>
              <a:rPr lang="ru-RU" i="1" dirty="0" smtClean="0"/>
              <a:t>«...границы «края» условны...; их выбор находится в прямой зависимости от тематической направленности исследований краеведа; они могут быть меньше области (района, города), но могут быть расширены до больших физико-географических, экономических, исторических и иных территорий страны, государства»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ru-RU" sz="2400" dirty="0" smtClean="0"/>
              <a:t>Щерба Н. Н.</a:t>
            </a:r>
            <a:br>
              <a:rPr lang="ru-RU" sz="2400" dirty="0" smtClean="0"/>
            </a:br>
            <a:r>
              <a:rPr lang="ru-RU" sz="2400" dirty="0" smtClean="0"/>
              <a:t>«Краеведение и библиотека: сущность, </a:t>
            </a:r>
            <a:br>
              <a:rPr lang="ru-RU" sz="2400" dirty="0" smtClean="0"/>
            </a:br>
            <a:r>
              <a:rPr lang="ru-RU" sz="2400" dirty="0" smtClean="0"/>
              <a:t>внутренняя структура и внешние связи»</a:t>
            </a:r>
            <a:endParaRPr lang="ru-RU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1628800"/>
            <a:ext cx="7772400" cy="4000528"/>
          </a:xfrm>
        </p:spPr>
        <p:txBody>
          <a:bodyPr/>
          <a:lstStyle/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единый справочный аппарат на фонд дальневосточной литературы</a:t>
            </a:r>
          </a:p>
          <a:p>
            <a:r>
              <a:rPr lang="ru-RU" dirty="0" smtClean="0"/>
              <a:t>система краеведческой библиографической информации</a:t>
            </a:r>
          </a:p>
          <a:p>
            <a:r>
              <a:rPr lang="ru-RU" dirty="0" smtClean="0"/>
              <a:t>система ретроспективных указателей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7758138" cy="157163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/>
              <a:t>Зональное объединение научных и специальных библиотек Сибири </a:t>
            </a:r>
            <a:br>
              <a:rPr lang="ru-RU" sz="3600" dirty="0" smtClean="0"/>
            </a:br>
            <a:r>
              <a:rPr lang="ru-RU" sz="3600" dirty="0" smtClean="0"/>
              <a:t>и Дальнего Востока</a:t>
            </a:r>
            <a:endParaRPr lang="ru-RU" sz="3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endParaRPr lang="ru-RU" dirty="0" smtClean="0"/>
          </a:p>
          <a:p>
            <a:r>
              <a:rPr lang="ru-RU" dirty="0" smtClean="0"/>
              <a:t>планирование деятельности по оцифровке книг и периодических изданий</a:t>
            </a:r>
          </a:p>
          <a:p>
            <a:r>
              <a:rPr lang="ru-RU" dirty="0" smtClean="0"/>
              <a:t>единый каталог оцифрованных книг и периодики</a:t>
            </a:r>
          </a:p>
          <a:p>
            <a:r>
              <a:rPr lang="ru-RU" dirty="0" smtClean="0"/>
              <a:t>возможность использования (копирования) материалов ЭБ читателями «родственных» </a:t>
            </a:r>
            <a:r>
              <a:rPr lang="ru-RU" dirty="0" smtClean="0"/>
              <a:t>библиотек</a:t>
            </a:r>
          </a:p>
          <a:p>
            <a:pPr algn="r">
              <a:buNone/>
            </a:pPr>
            <a:r>
              <a:rPr lang="ru-RU" sz="8800" dirty="0" smtClean="0"/>
              <a:t>???</a:t>
            </a:r>
            <a:endParaRPr lang="ru-RU" sz="8800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113098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/>
              <a:t>Зональное объединение библиотек Черноземья </a:t>
            </a:r>
            <a:endParaRPr lang="ru-RU" sz="3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 </a:t>
            </a:r>
            <a:endParaRPr lang="ru-RU" dirty="0" smtClean="0"/>
          </a:p>
          <a:p>
            <a:r>
              <a:rPr lang="ru-RU" dirty="0" smtClean="0"/>
              <a:t>Липецкая </a:t>
            </a:r>
            <a:r>
              <a:rPr lang="ru-RU" dirty="0" smtClean="0"/>
              <a:t>областная универсальная </a:t>
            </a:r>
          </a:p>
          <a:p>
            <a:pPr>
              <a:buNone/>
            </a:pPr>
            <a:r>
              <a:rPr lang="ru-RU" dirty="0" smtClean="0"/>
              <a:t>научная </a:t>
            </a:r>
            <a:r>
              <a:rPr lang="ru-RU" dirty="0" smtClean="0"/>
              <a:t>библиотека</a:t>
            </a:r>
            <a:endParaRPr lang="ru-RU" dirty="0" smtClean="0"/>
          </a:p>
          <a:p>
            <a:pPr>
              <a:buNone/>
            </a:pPr>
            <a:r>
              <a:rPr lang="en-US" dirty="0" smtClean="0"/>
              <a:t> </a:t>
            </a:r>
            <a:r>
              <a:rPr lang="ru-RU" b="1" dirty="0" smtClean="0"/>
              <a:t> </a:t>
            </a:r>
            <a:endParaRPr lang="ru-RU" dirty="0" smtClean="0"/>
          </a:p>
          <a:p>
            <a:r>
              <a:rPr lang="ru-RU" b="1" dirty="0" smtClean="0">
                <a:hlinkClick r:id="rId2"/>
              </a:rPr>
              <a:t>Отдел краеведения</a:t>
            </a: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Тел.: </a:t>
            </a:r>
            <a:r>
              <a:rPr lang="ru-RU" dirty="0" smtClean="0"/>
              <a:t>(4742) 72-61-03 </a:t>
            </a:r>
          </a:p>
          <a:p>
            <a:pPr>
              <a:buNone/>
            </a:pPr>
            <a:r>
              <a:rPr lang="en-US" dirty="0" smtClean="0"/>
              <a:t>E-mail</a:t>
            </a:r>
            <a:r>
              <a:rPr lang="en-US" dirty="0" smtClean="0"/>
              <a:t>: kray@lounb.ru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/>
          <p:cNvPicPr>
            <a:picLocks noGrp="1"/>
          </p:cNvPicPr>
          <p:nvPr>
            <p:ph idx="1"/>
          </p:nvPr>
        </p:nvPicPr>
        <p:blipFill>
          <a:blip r:embed="rId2" cstate="print"/>
          <a:srcRect r="-92" b="4460"/>
          <a:stretch>
            <a:fillRect/>
          </a:stretch>
        </p:blipFill>
        <p:spPr bwMode="auto">
          <a:xfrm>
            <a:off x="395536" y="1481138"/>
            <a:ext cx="8352928" cy="4828182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075240" cy="122899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Сводный краеведческий каталог</a:t>
            </a:r>
            <a:br>
              <a:rPr lang="ru-RU" dirty="0" smtClean="0"/>
            </a:br>
            <a:r>
              <a:rPr lang="ru-RU" sz="3600" dirty="0" smtClean="0"/>
              <a:t>1993 </a:t>
            </a:r>
            <a:endParaRPr lang="ru-RU" sz="3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dirty="0" smtClean="0"/>
              <a:t>Память </a:t>
            </a:r>
            <a:r>
              <a:rPr lang="ru-RU" sz="3200" dirty="0" smtClean="0"/>
              <a:t>Липецкого </a:t>
            </a:r>
            <a:r>
              <a:rPr lang="ru-RU" sz="3200" dirty="0" smtClean="0"/>
              <a:t>края</a:t>
            </a:r>
            <a:br>
              <a:rPr lang="ru-RU" sz="3200" dirty="0" smtClean="0"/>
            </a:br>
            <a:r>
              <a:rPr lang="ru-RU" sz="3200" dirty="0" smtClean="0"/>
              <a:t>2009 </a:t>
            </a:r>
            <a:endParaRPr lang="ru-RU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r="-231" b="2481"/>
          <a:stretch>
            <a:fillRect/>
          </a:stretch>
        </p:blipFill>
        <p:spPr bwMode="auto">
          <a:xfrm>
            <a:off x="467544" y="1628800"/>
            <a:ext cx="8172400" cy="496954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Литературная карта Липецкой области</a:t>
            </a:r>
            <a:br>
              <a:rPr lang="ru-RU" sz="2800" dirty="0" smtClean="0"/>
            </a:br>
            <a:r>
              <a:rPr lang="ru-RU" sz="2800" dirty="0" smtClean="0"/>
              <a:t>2013</a:t>
            </a:r>
            <a:endParaRPr lang="ru-RU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7207" t="12200" r="22719" b="6801"/>
          <a:stretch>
            <a:fillRect/>
          </a:stretch>
        </p:blipFill>
        <p:spPr bwMode="auto">
          <a:xfrm>
            <a:off x="1403648" y="1306786"/>
            <a:ext cx="6192688" cy="521855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События </a:t>
            </a:r>
            <a:r>
              <a:rPr lang="ru-RU" sz="2800" dirty="0" smtClean="0"/>
              <a:t>и даты Липецкого </a:t>
            </a:r>
            <a:r>
              <a:rPr lang="ru-RU" sz="2800" dirty="0" smtClean="0"/>
              <a:t>края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200" dirty="0" smtClean="0"/>
              <a:t>2014</a:t>
            </a:r>
            <a:endParaRPr lang="ru-RU" sz="2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15857" t="12201" r="19344" b="3561"/>
          <a:stretch>
            <a:fillRect/>
          </a:stretch>
        </p:blipFill>
        <p:spPr bwMode="auto">
          <a:xfrm>
            <a:off x="1331640" y="1124744"/>
            <a:ext cx="6646892" cy="54006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 l="22299" t="9358" r="23572" b="10463"/>
          <a:stretch>
            <a:fillRect/>
          </a:stretch>
        </p:blipFill>
        <p:spPr bwMode="auto">
          <a:xfrm>
            <a:off x="1357290" y="1142984"/>
            <a:ext cx="6412517" cy="534035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60648"/>
            <a:ext cx="7456342" cy="464798"/>
          </a:xfrm>
        </p:spPr>
        <p:txBody>
          <a:bodyPr>
            <a:noAutofit/>
          </a:bodyPr>
          <a:lstStyle/>
          <a:p>
            <a:r>
              <a:rPr lang="ru-RU" sz="2800" dirty="0" smtClean="0"/>
              <a:t>Память </a:t>
            </a:r>
            <a:r>
              <a:rPr lang="ru-RU" sz="2800" dirty="0" smtClean="0"/>
              <a:t>Вечного </a:t>
            </a:r>
            <a:r>
              <a:rPr lang="ru-RU" sz="2800" dirty="0" smtClean="0"/>
              <a:t>огня</a:t>
            </a:r>
            <a:br>
              <a:rPr lang="ru-RU" sz="2800" dirty="0" smtClean="0"/>
            </a:br>
            <a:r>
              <a:rPr lang="ru-RU" sz="2800" dirty="0" smtClean="0"/>
              <a:t> </a:t>
            </a:r>
            <a:r>
              <a:rPr lang="ru-RU" sz="2400" dirty="0" smtClean="0"/>
              <a:t>2014</a:t>
            </a:r>
            <a:endParaRPr lang="ru-RU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 l="9748" t="9626" r="13325" b="4460"/>
          <a:stretch>
            <a:fillRect/>
          </a:stretch>
        </p:blipFill>
        <p:spPr bwMode="auto">
          <a:xfrm>
            <a:off x="611560" y="1700808"/>
            <a:ext cx="7920880" cy="475252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Имена</a:t>
            </a:r>
            <a:r>
              <a:rPr lang="ru-RU" sz="2800" dirty="0" smtClean="0"/>
              <a:t>, достойные </a:t>
            </a:r>
            <a:r>
              <a:rPr lang="ru-RU" sz="2800" dirty="0" smtClean="0"/>
              <a:t>Отечества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2015</a:t>
            </a:r>
            <a:endParaRPr lang="ru-RU"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/>
          <p:cNvPicPr>
            <a:picLocks noGrp="1"/>
          </p:cNvPicPr>
          <p:nvPr>
            <p:ph idx="1"/>
          </p:nvPr>
        </p:nvPicPr>
        <p:blipFill>
          <a:blip r:embed="rId2" cstate="print"/>
          <a:srcRect t="8035" r="2591" b="4460"/>
          <a:stretch>
            <a:fillRect/>
          </a:stretch>
        </p:blipFill>
        <p:spPr bwMode="auto">
          <a:xfrm>
            <a:off x="467544" y="1412776"/>
            <a:ext cx="8136904" cy="4824536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>Экологическая </a:t>
            </a:r>
            <a:r>
              <a:rPr lang="ru-RU" sz="3100" dirty="0" smtClean="0"/>
              <a:t>карта Липецкой области </a:t>
            </a:r>
            <a:r>
              <a:rPr lang="ru-RU" sz="3100" i="1" dirty="0" smtClean="0"/>
              <a:t> </a:t>
            </a:r>
            <a:r>
              <a:rPr lang="ru-RU" sz="3100" dirty="0" smtClean="0"/>
              <a:t>2017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3645024"/>
            <a:ext cx="8280920" cy="2506283"/>
          </a:xfrm>
        </p:spPr>
        <p:txBody>
          <a:bodyPr>
            <a:normAutofit fontScale="77500" lnSpcReduction="20000"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sz="2900" b="1" dirty="0" smtClean="0"/>
          </a:p>
          <a:p>
            <a:r>
              <a:rPr lang="ru-RU" sz="2900" b="1" dirty="0" smtClean="0"/>
              <a:t>1918</a:t>
            </a:r>
            <a:r>
              <a:rPr lang="ru-RU" sz="2900" dirty="0" smtClean="0"/>
              <a:t> </a:t>
            </a:r>
            <a:r>
              <a:rPr lang="ru-RU" sz="2900" dirty="0" smtClean="0"/>
              <a:t>- </a:t>
            </a:r>
            <a:r>
              <a:rPr lang="ru-RU" sz="2900" b="1" dirty="0" smtClean="0"/>
              <a:t>Липецкая центральная городская библиотека</a:t>
            </a:r>
          </a:p>
          <a:p>
            <a:endParaRPr lang="ru-RU" sz="2900" dirty="0" smtClean="0"/>
          </a:p>
          <a:p>
            <a:r>
              <a:rPr lang="ru-RU" sz="2900" b="1" dirty="0" smtClean="0"/>
              <a:t>1955</a:t>
            </a:r>
            <a:r>
              <a:rPr lang="ru-RU" sz="2900" dirty="0" smtClean="0"/>
              <a:t> - </a:t>
            </a:r>
            <a:r>
              <a:rPr lang="ru-RU" sz="2900" b="1" dirty="0" smtClean="0"/>
              <a:t>Липецкая областная универсальная научная библиотека</a:t>
            </a:r>
            <a:endParaRPr lang="ru-RU" sz="2900" b="1" dirty="0"/>
          </a:p>
        </p:txBody>
      </p:sp>
      <p:pic>
        <p:nvPicPr>
          <p:cNvPr id="4" name="Рисунок 3" descr="https://s13.stc.all.kpcdn.net/share/i/12/9452462/inx960x64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332656"/>
            <a:ext cx="6336704" cy="4176464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241</TotalTime>
  <Words>240</Words>
  <Application>Microsoft Office PowerPoint</Application>
  <PresentationFormat>Экран (4:3)</PresentationFormat>
  <Paragraphs>63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Открытая</vt:lpstr>
      <vt:lpstr>Интеграция библиотечных краеведческих ресурсов:  опыт и проблемы  Липецкой ОУНБ</vt:lpstr>
      <vt:lpstr>Сводный краеведческий каталог 1993 </vt:lpstr>
      <vt:lpstr>Память Липецкого края 2009 </vt:lpstr>
      <vt:lpstr>Литературная карта Липецкой области 2013</vt:lpstr>
      <vt:lpstr>События и даты Липецкого края  2014</vt:lpstr>
      <vt:lpstr>Память Вечного огня  2014</vt:lpstr>
      <vt:lpstr>Имена, достойные Отечества 2015</vt:lpstr>
      <vt:lpstr> Экологическая карта Липецкой области  2017 </vt:lpstr>
      <vt:lpstr>Слайд 9</vt:lpstr>
      <vt:lpstr>Слайд 10</vt:lpstr>
      <vt:lpstr>Слайд 11</vt:lpstr>
      <vt:lpstr>Лебедянь</vt:lpstr>
      <vt:lpstr>Щерба Н. Н. «Краеведение и библиотека: сущность,  внутренняя структура и внешние связи»</vt:lpstr>
      <vt:lpstr>Зональное объединение научных и специальных библиотек Сибири  и Дальнего Востока</vt:lpstr>
      <vt:lpstr>Зональное объединение библиотек Черноземья 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Интеграция библиотечных краеведческих ресурсов</dc:title>
  <dc:creator>ibo</dc:creator>
  <cp:lastModifiedBy>ibo</cp:lastModifiedBy>
  <cp:revision>44</cp:revision>
  <dcterms:created xsi:type="dcterms:W3CDTF">2018-09-29T13:41:02Z</dcterms:created>
  <dcterms:modified xsi:type="dcterms:W3CDTF">2018-10-04T13:31:53Z</dcterms:modified>
</cp:coreProperties>
</file>