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19"/>
  </p:notesMasterIdLst>
  <p:sldIdLst>
    <p:sldId id="256" r:id="rId2"/>
    <p:sldId id="314" r:id="rId3"/>
    <p:sldId id="309" r:id="rId4"/>
    <p:sldId id="267" r:id="rId5"/>
    <p:sldId id="315" r:id="rId6"/>
    <p:sldId id="270" r:id="rId7"/>
    <p:sldId id="268" r:id="rId8"/>
    <p:sldId id="271" r:id="rId9"/>
    <p:sldId id="310" r:id="rId10"/>
    <p:sldId id="272" r:id="rId11"/>
    <p:sldId id="279" r:id="rId12"/>
    <p:sldId id="273" r:id="rId13"/>
    <p:sldId id="316" r:id="rId14"/>
    <p:sldId id="284" r:id="rId15"/>
    <p:sldId id="286" r:id="rId16"/>
    <p:sldId id="287" r:id="rId17"/>
    <p:sldId id="3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32349081364823E-2"/>
          <c:y val="6.3492063492063489E-2"/>
          <c:w val="0.87131579906678336"/>
          <c:h val="0.866733220847394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30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22</c:v>
                </c:pt>
                <c:pt idx="7">
                  <c:v>14</c:v>
                </c:pt>
                <c:pt idx="8">
                  <c:v>15</c:v>
                </c:pt>
                <c:pt idx="9">
                  <c:v>18</c:v>
                </c:pt>
                <c:pt idx="10">
                  <c:v>20</c:v>
                </c:pt>
                <c:pt idx="11">
                  <c:v>21</c:v>
                </c:pt>
                <c:pt idx="12">
                  <c:v>24</c:v>
                </c:pt>
                <c:pt idx="13">
                  <c:v>48</c:v>
                </c:pt>
                <c:pt idx="14">
                  <c:v>53</c:v>
                </c:pt>
                <c:pt idx="15">
                  <c:v>57</c:v>
                </c:pt>
                <c:pt idx="16">
                  <c:v>82</c:v>
                </c:pt>
                <c:pt idx="17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DC-42B5-85B3-E37843EAFBB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62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786847376"/>
        <c:axId val="1786839216"/>
      </c:lineChart>
      <c:catAx>
        <c:axId val="17868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839216"/>
        <c:crosses val="autoZero"/>
        <c:auto val="1"/>
        <c:lblAlgn val="ctr"/>
        <c:lblOffset val="100"/>
        <c:noMultiLvlLbl val="0"/>
      </c:catAx>
      <c:valAx>
        <c:axId val="178683921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/>
                  <a:t>Количество публикаций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84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BFE22-3C2E-400A-AAF6-9DE941ECEBD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7713-DBF6-4189-8D10-84DB514DC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7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37713-DBF6-4189-8D10-84DB514DCB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7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37713-DBF6-4189-8D10-84DB514DCB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1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D1D-F861-4607-8DB8-8E0695679DD8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8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982C-EF79-4E3B-929C-26272B96E1A5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8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CF-C956-4CC9-889C-58B96DCF3B68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26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7B75-0324-40D2-86C0-18A787B3206C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7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94B3-3972-4F1C-97E2-74510E4AD69C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83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C218-063F-4C43-AA33-5CE5388B7924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5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B55F-C7D8-4763-A5F7-FC0700259293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8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0EB5-58AB-44F0-B65C-55D6CC1FFB8C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1A1A-94D7-442C-A834-00BD36C14B90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C119-714D-4F81-9E82-1D8447AB4E9D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9F9D-22A0-4702-A5C8-719457F01DD5}" type="datetime1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AB3-40D2-45A9-BA4E-4B21FF719B3F}" type="datetime1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B83-2725-4B5F-B13E-C5662979DE3F}" type="datetime1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7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6E78-614B-4745-8166-760D1DC81E1A}" type="datetime1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EEF-462F-4A64-8CCD-C5B1937C7B6E}" type="datetime1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5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905-483B-45FF-B83D-8562F67AD58C}" type="datetime1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C126-FD83-4DD2-B0D1-70751F047224}" type="datetime1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A4859C-D934-4427-8128-6C39EFD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msb.ru/index.php/literaturnaya" TargetMode="External"/><Relationship Id="rId3" Type="http://schemas.openxmlformats.org/officeDocument/2006/relationships/hyperlink" Target="https://vk.com/feed?section=search&amp;q=#%D0%9F%D1%80%D0%BE%D0%B5%D0%BA%D1%82_%D0%9D%D0%B0%D1%81%D1%82%D1%80%D0%BE%D0%B5%D0%BD%D0%B8%D0%B5" TargetMode="External"/><Relationship Id="rId7" Type="http://schemas.openxmlformats.org/officeDocument/2006/relationships/hyperlink" Target="https://vorot-litmap.jimdo.com/" TargetMode="External"/><Relationship Id="rId12" Type="http://schemas.openxmlformats.org/officeDocument/2006/relationships/hyperlink" Target="http://www.ishimbaybiblio.ru/index.php?par=litermap" TargetMode="External"/><Relationship Id="rId2" Type="http://schemas.openxmlformats.org/officeDocument/2006/relationships/hyperlink" Target="https://litostrov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ebibl.alt.muzkult.ru/lit_karta/" TargetMode="External"/><Relationship Id="rId11" Type="http://schemas.openxmlformats.org/officeDocument/2006/relationships/hyperlink" Target="https://kitap.tatar.ru/ru/site/42317029a/pages/Litcarta/" TargetMode="External"/><Relationship Id="rId5" Type="http://schemas.openxmlformats.org/officeDocument/2006/relationships/hyperlink" Target="http://lit-kart.library-kizner.ru/" TargetMode="External"/><Relationship Id="rId10" Type="http://schemas.openxmlformats.org/officeDocument/2006/relationships/hyperlink" Target="https://grah-litmap.jimdo.com/" TargetMode="External"/><Relationship Id="rId4" Type="http://schemas.openxmlformats.org/officeDocument/2006/relationships/hyperlink" Target="http://litkarta.igralib.ru/" TargetMode="External"/><Relationship Id="rId9" Type="http://schemas.openxmlformats.org/officeDocument/2006/relationships/hyperlink" Target="http://litkartapmr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6766" y="3026182"/>
            <a:ext cx="810544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ЦБС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Кемеровской области</a:t>
            </a:r>
          </a:p>
          <a:p>
            <a:pPr algn="ctr"/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«Литературная карта»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района: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подход</a:t>
            </a:r>
          </a:p>
          <a:p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Боронихина Оксана Валентиновна, 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заведукющая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рекламно-издательским отделом МБУ ЦБС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7169" y="6397546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96" y="-1"/>
            <a:ext cx="12208696" cy="286097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940" y="0"/>
            <a:ext cx="922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10 «Литературных карт» сельских районов </a:t>
            </a:r>
            <a:r>
              <a:rPr lang="ru-RU" sz="2400" b="1" dirty="0" smtClean="0">
                <a:solidFill>
                  <a:srgbClr val="C00000"/>
                </a:solidFill>
              </a:rPr>
              <a:t>– фаворитов </a:t>
            </a:r>
            <a:r>
              <a:rPr lang="ru-RU" sz="2400" b="1" dirty="0">
                <a:solidFill>
                  <a:srgbClr val="C00000"/>
                </a:solidFill>
              </a:rPr>
              <a:t>поиска на </a:t>
            </a:r>
            <a:r>
              <a:rPr lang="en-US" sz="2400" b="1" dirty="0" err="1">
                <a:solidFill>
                  <a:srgbClr val="C00000"/>
                </a:solidFill>
              </a:rPr>
              <a:t>Yandex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Google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Rambler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18025"/>
              </p:ext>
            </p:extLst>
          </p:nvPr>
        </p:nvGraphicFramePr>
        <p:xfrm>
          <a:off x="623684" y="797945"/>
          <a:ext cx="9061228" cy="606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802">
                  <a:extLst>
                    <a:ext uri="{9D8B030D-6E8A-4147-A177-3AD203B41FA5}">
                      <a16:colId xmlns="" xmlns:a16="http://schemas.microsoft.com/office/drawing/2014/main" val="2972589468"/>
                    </a:ext>
                  </a:extLst>
                </a:gridCol>
                <a:gridCol w="214121">
                  <a:extLst>
                    <a:ext uri="{9D8B030D-6E8A-4147-A177-3AD203B41FA5}">
                      <a16:colId xmlns="" xmlns:a16="http://schemas.microsoft.com/office/drawing/2014/main" val="2219927408"/>
                    </a:ext>
                  </a:extLst>
                </a:gridCol>
                <a:gridCol w="1216599">
                  <a:extLst>
                    <a:ext uri="{9D8B030D-6E8A-4147-A177-3AD203B41FA5}">
                      <a16:colId xmlns="" xmlns:a16="http://schemas.microsoft.com/office/drawing/2014/main" val="221636291"/>
                    </a:ext>
                  </a:extLst>
                </a:gridCol>
                <a:gridCol w="490553">
                  <a:extLst>
                    <a:ext uri="{9D8B030D-6E8A-4147-A177-3AD203B41FA5}">
                      <a16:colId xmlns="" xmlns:a16="http://schemas.microsoft.com/office/drawing/2014/main" val="3150042627"/>
                    </a:ext>
                  </a:extLst>
                </a:gridCol>
                <a:gridCol w="1449748">
                  <a:extLst>
                    <a:ext uri="{9D8B030D-6E8A-4147-A177-3AD203B41FA5}">
                      <a16:colId xmlns="" xmlns:a16="http://schemas.microsoft.com/office/drawing/2014/main" val="898772528"/>
                    </a:ext>
                  </a:extLst>
                </a:gridCol>
                <a:gridCol w="307974">
                  <a:extLst>
                    <a:ext uri="{9D8B030D-6E8A-4147-A177-3AD203B41FA5}">
                      <a16:colId xmlns="" xmlns:a16="http://schemas.microsoft.com/office/drawing/2014/main" val="155124720"/>
                    </a:ext>
                  </a:extLst>
                </a:gridCol>
                <a:gridCol w="1244968">
                  <a:extLst>
                    <a:ext uri="{9D8B030D-6E8A-4147-A177-3AD203B41FA5}">
                      <a16:colId xmlns="" xmlns:a16="http://schemas.microsoft.com/office/drawing/2014/main" val="1952530520"/>
                    </a:ext>
                  </a:extLst>
                </a:gridCol>
                <a:gridCol w="1762463">
                  <a:extLst>
                    <a:ext uri="{9D8B030D-6E8A-4147-A177-3AD203B41FA5}">
                      <a16:colId xmlns="" xmlns:a16="http://schemas.microsoft.com/office/drawing/2014/main" val="2752589791"/>
                    </a:ext>
                  </a:extLst>
                </a:gridCol>
              </a:tblGrid>
              <a:tr h="41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7030A0"/>
                          </a:solidFill>
                          <a:effectLst/>
                        </a:rPr>
                        <a:t>Ресурс, адрес, актуализация</a:t>
                      </a:r>
                      <a:endParaRPr lang="ru-RU" sz="9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Карта, геометки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rgbClr val="7030A0"/>
                          </a:solidFill>
                          <a:effectLst/>
                        </a:rPr>
                        <a:t>Инф</a:t>
                      </a: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. о селах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Лит сборники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Лит орг-ия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Лит персоналии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7030A0"/>
                          </a:solidFill>
                          <a:effectLst/>
                        </a:rPr>
                        <a:t>Дополнения</a:t>
                      </a:r>
                      <a:endParaRPr lang="ru-RU" sz="9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780760"/>
                  </a:ext>
                </a:extLst>
              </a:tr>
              <a:tr h="572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Островского р-на (Псковская обл)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https://litostrov.org/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ведется с 2015 года, есть новости 2018 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Есть. Графическая, без ссылок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«Творч-во молодых» молодежный лит. журнал 1 номер 2016 года.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своих классиков + 4 проезжих, 26 современных писателей.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Отдельный сайт. В соцсети ВК стихи местных поэтов -  </a:t>
                      </a:r>
                      <a:r>
                        <a:rPr lang="ru-RU" sz="900" u="sng">
                          <a:effectLst/>
                          <a:hlinkClick r:id="rId3"/>
                        </a:rPr>
                        <a:t>#</a:t>
                      </a:r>
                      <a:r>
                        <a:rPr lang="ru-RU" sz="900" u="none" strike="noStrike" spc="25">
                          <a:effectLst/>
                          <a:hlinkClick r:id="rId3"/>
                        </a:rPr>
                        <a:t>Проект</a:t>
                      </a:r>
                      <a:r>
                        <a:rPr lang="ru-RU" sz="900" u="sng">
                          <a:effectLst/>
                          <a:hlinkClick r:id="rId3"/>
                        </a:rPr>
                        <a:t>_</a:t>
                      </a:r>
                      <a:r>
                        <a:rPr lang="ru-RU" sz="900" u="none" strike="noStrike" spc="25">
                          <a:effectLst/>
                          <a:hlinkClick r:id="rId3"/>
                        </a:rPr>
                        <a:t>Настроение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3364875797"/>
                  </a:ext>
                </a:extLst>
              </a:tr>
              <a:tr h="477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Игринского р-на (Удмуртия)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http://litkarta.igralib.ru/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 2015 года, есть новости 2018 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Есть. 21 село с ссылками на авторов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Сборник «О тебе, моя Игра» полнотекст.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 человек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Отдельный сайт. Есть статьи из СМИ о лит. жизни района.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3720733686"/>
                  </a:ext>
                </a:extLst>
              </a:tr>
              <a:tr h="444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Кизнерского района (Удмуртия)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http://lit-kart.library-kizner.ru/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Есть новости 2018 г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 сборника стихов о районе </a:t>
                      </a:r>
                      <a:r>
                        <a:rPr lang="ru-RU" sz="900" dirty="0" err="1">
                          <a:effectLst/>
                        </a:rPr>
                        <a:t>полнотекст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человека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Отдельный сайт. Есть пресс-релизы лит. событий района.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4262166808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Шебалинского р-на (Республика Алтай)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http://shebibl.alt.muzkult.ru/lit_karta/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 2016 года, есть новости 2018 г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Есть. 13 пунктов с ссылками на авторов.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 авторов (биография и библиография)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Карта расположена на сайте районной межпоселенческой библиотеки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214624282"/>
                  </a:ext>
                </a:extLst>
              </a:tr>
              <a:tr h="763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Воротынского р-на (Нижегородская обл.)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https://vorot-litmap.jimdo.com/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(Дат нет)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 о Воротынском районе – раздел на сайте.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 гостей </a:t>
                      </a:r>
                      <a:r>
                        <a:rPr lang="ru-RU" sz="900" smtClean="0">
                          <a:effectLst/>
                        </a:rPr>
                        <a:t>рай-она</a:t>
                      </a:r>
                      <a:r>
                        <a:rPr lang="ru-RU" sz="900">
                          <a:effectLst/>
                        </a:rPr>
                        <a:t>, 15 чел. </a:t>
                      </a:r>
                      <a:r>
                        <a:rPr lang="ru-RU" sz="900" smtClean="0">
                          <a:effectLst/>
                        </a:rPr>
                        <a:t>местных </a:t>
                      </a:r>
                      <a:r>
                        <a:rPr lang="ru-RU" sz="900">
                          <a:effectLst/>
                        </a:rPr>
                        <a:t>(</a:t>
                      </a:r>
                      <a:r>
                        <a:rPr lang="ru-RU" sz="900" smtClean="0">
                          <a:effectLst/>
                        </a:rPr>
                        <a:t>био., библиогр.,стихи</a:t>
                      </a:r>
                      <a:r>
                        <a:rPr lang="ru-RU" sz="900">
                          <a:effectLst/>
                        </a:rPr>
                        <a:t>), 8 краеведов.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Отдельный сайт. Есть ссылка на сайт лит. журнала «Лики провинции»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662511924"/>
                  </a:ext>
                </a:extLst>
              </a:tr>
              <a:tr h="572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Зианчуринского р-на (Республика Башкортостан)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http://zmsb.ru/index.php/literaturnaya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Есть новости 2018 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 графическая без ссылок.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 чел. с биографией и библиографией.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Карта расположена на сайте межпоселенческой центральной библиотеки.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108388342"/>
                  </a:ext>
                </a:extLst>
              </a:tr>
              <a:tr h="477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Новая ЛК Прокопьевского района (Кемеровская обл)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http://litkartapmr.ru/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Есть новости 2018 г. 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 ссылки на Яндекс-карты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 7 сел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 21 сборник полнотекст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чел с биогр, библиогр, ссылками.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Отдельный сайт. Надо прописать дату начала проекта.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2352502090"/>
                  </a:ext>
                </a:extLst>
              </a:tr>
              <a:tr h="419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Граховского р-на (Удмуртия)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https://grah-litmap.jimdo.com/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 графическая карта без ссылок.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рубрике «Что читать о Грахово» - </a:t>
                      </a:r>
                      <a:r>
                        <a:rPr lang="ru-RU" sz="900" smtClean="0">
                          <a:effectLst/>
                        </a:rPr>
                        <a:t>библио.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человека, есть биогр., </a:t>
                      </a:r>
                      <a:r>
                        <a:rPr lang="ru-RU" sz="900" smtClean="0">
                          <a:effectLst/>
                        </a:rPr>
                        <a:t>библио.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Отдельный сайт.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3739676901"/>
                  </a:ext>
                </a:extLst>
              </a:tr>
              <a:tr h="55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Альметьевского р-на (Республика Татарстан) </a:t>
                      </a: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https://kitap.tatar.ru/ru/site/42317029a/pages/Litcarta/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 человек, био, библ данные.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Карта расположена на сайте ЦБС Альметьевского района.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3513723311"/>
                  </a:ext>
                </a:extLst>
              </a:tr>
              <a:tr h="55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ЛК Ишимбайского района (Республика 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effectLst/>
                        </a:rPr>
                        <a:t>Башкортостан)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http://www.ishimbaybiblio.ru/index.php?par=litermap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Ссылка на карту расположена на сайте </a:t>
                      </a:r>
                      <a:r>
                        <a:rPr lang="ru-RU" sz="900" dirty="0" err="1">
                          <a:effectLst/>
                        </a:rPr>
                        <a:t>Ишимбайской</a:t>
                      </a:r>
                      <a:r>
                        <a:rPr lang="ru-RU" sz="900" dirty="0">
                          <a:effectLst/>
                        </a:rPr>
                        <a:t> ЦБС. Она работает частично.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64" marR="19764" marT="0" marB="0"/>
                </a:tc>
                <a:extLst>
                  <a:ext uri="{0D108BD9-81ED-4DB2-BD59-A6C34878D82A}">
                    <a16:rowId xmlns="" xmlns:a16="http://schemas.microsoft.com/office/drawing/2014/main" val="415829617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346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24163" y="51466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4713" y="1208989"/>
            <a:ext cx="89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Анализ 10 «Литературных карт» сельских районов – 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фаворитов поиска в поисковых системах, показал: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66" y="2576899"/>
            <a:ext cx="974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Частота использование </a:t>
            </a:r>
            <a:r>
              <a:rPr lang="ru-RU" sz="2400" b="1" u="sng" dirty="0"/>
              <a:t>графического изображения </a:t>
            </a:r>
            <a:r>
              <a:rPr lang="ru-RU" sz="2400" dirty="0"/>
              <a:t>карты: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48226" y="3794940"/>
            <a:ext cx="971550" cy="314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4551" y="3794940"/>
            <a:ext cx="971550" cy="3143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48226" y="4214040"/>
            <a:ext cx="971550" cy="314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24551" y="4214040"/>
            <a:ext cx="971550" cy="3143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48226" y="4728390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24551" y="4728390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48226" y="5147490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4551" y="5147490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381502" y="3380602"/>
            <a:ext cx="276225" cy="114776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4386264" y="4728390"/>
            <a:ext cx="276225" cy="7334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48226" y="3380602"/>
            <a:ext cx="971550" cy="314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24551" y="3380602"/>
            <a:ext cx="971550" cy="3143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81201" y="375285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Используется (60%)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0227" y="4885551"/>
            <a:ext cx="258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Не используется (40%)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 rot="10800000">
            <a:off x="7067552" y="3380602"/>
            <a:ext cx="276225" cy="114776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43778" y="3475851"/>
            <a:ext cx="206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Снабжены гиперссылками (30%)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3036" y="-12249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41317" y="55157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582" y="2419649"/>
            <a:ext cx="830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Представление на ресурсах </a:t>
            </a:r>
            <a:r>
              <a:rPr lang="ru-RU" sz="2400" b="1" u="sng" dirty="0"/>
              <a:t>литературно-краеведческой информации</a:t>
            </a:r>
            <a:r>
              <a:rPr lang="ru-RU" sz="2400" b="1" dirty="0"/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9941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26266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9941" y="52311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26266" y="52311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49941" y="5650291"/>
            <a:ext cx="971550" cy="31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26266" y="5650291"/>
            <a:ext cx="971550" cy="31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49941" y="6069391"/>
            <a:ext cx="971550" cy="31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26266" y="60693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9941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26266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67491" y="3362206"/>
            <a:ext cx="229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Информация о писателях и поэтах – 90%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21414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97739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21414" y="52311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97739" y="52311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21414" y="5650291"/>
            <a:ext cx="971550" cy="31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97739" y="5650291"/>
            <a:ext cx="971550" cy="31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97739" y="60693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21414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97739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538964" y="3362206"/>
            <a:ext cx="229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Информация о литературных клубах – 80%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15175" y="60693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492888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69213" y="48120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92888" y="5231191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569213" y="60693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492888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569213" y="4397753"/>
            <a:ext cx="971550" cy="31432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310438" y="3362206"/>
            <a:ext cx="229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Полнотекстовые литературные сборники – 50%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86649" y="60693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553181" y="5231191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569213" y="5657732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486649" y="5657732"/>
            <a:ext cx="971550" cy="314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82581" y="1438052"/>
            <a:ext cx="894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Анализ 10 «Литературных карт» сельских районов – </a:t>
            </a:r>
            <a:r>
              <a:rPr lang="ru-RU" sz="2400" b="1" dirty="0" smtClean="0">
                <a:solidFill>
                  <a:schemeClr val="accent3"/>
                </a:solidFill>
              </a:rPr>
              <a:t>фаворитов </a:t>
            </a:r>
            <a:r>
              <a:rPr lang="ru-RU" sz="2400" b="1" dirty="0">
                <a:solidFill>
                  <a:schemeClr val="accent3"/>
                </a:solidFill>
              </a:rPr>
              <a:t>поиска в поисковых системах, показал: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504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7258" y="63996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166" y="-22504"/>
            <a:ext cx="2356834" cy="6872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797" y="2354863"/>
            <a:ext cx="6579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Литературно-краеведческие ресурсы акцентированы на предоставление информации о живших или живущих на определенной территории </a:t>
            </a:r>
            <a:r>
              <a:rPr lang="ru-RU" sz="2400" b="1" u="sng" dirty="0"/>
              <a:t>поэтах и писателях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Ни один сайт не дает полного «литературного образа» той </a:t>
            </a:r>
            <a:r>
              <a:rPr lang="ru-RU" sz="2400" b="1" u="sng" dirty="0">
                <a:solidFill>
                  <a:srgbClr val="C00000"/>
                </a:solidFill>
              </a:rPr>
              <a:t>местности, земли, населенного пункта, с которым поэт связан</a:t>
            </a:r>
            <a:r>
              <a:rPr lang="ru-RU" sz="2400" b="1" u="sng" dirty="0" smtClean="0">
                <a:solidFill>
                  <a:srgbClr val="C00000"/>
                </a:solidFill>
              </a:rPr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781" y="1281793"/>
            <a:ext cx="809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Анализ 10 «Литературных карт» сельских районов – 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фаворитов поиска в поисковых системах, показал: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35"/>
          <a:stretch/>
        </p:blipFill>
        <p:spPr>
          <a:xfrm>
            <a:off x="440035" y="0"/>
            <a:ext cx="10018602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696" y="888641"/>
            <a:ext cx="7598535" cy="5301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6" y="0"/>
            <a:ext cx="486830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111" r="7631" b="32409"/>
          <a:stretch/>
        </p:blipFill>
        <p:spPr>
          <a:xfrm>
            <a:off x="438083" y="0"/>
            <a:ext cx="10813356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2150" y="4795261"/>
            <a:ext cx="581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3"/>
          <a:stretch/>
        </p:blipFill>
        <p:spPr>
          <a:xfrm>
            <a:off x="2014537" y="174804"/>
            <a:ext cx="8121135" cy="4427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9" y="393745"/>
            <a:ext cx="2289757" cy="2289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14537" y="5879473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Составитель: Боронихина Оксана Валентиновна,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рекламно-издательским отделом МБУ ЦБС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525" y="1611872"/>
            <a:ext cx="7757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Сужение области сбора материала (в географическом смысле) повышает его краеведческую значимость и ценность…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13118" y="0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МЫСЛЬ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749" y="492494"/>
            <a:ext cx="1930606" cy="317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552" y="561976"/>
            <a:ext cx="337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1749" y="190501"/>
            <a:ext cx="348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Кемеровская область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32" y="3375799"/>
            <a:ext cx="4511213" cy="3386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0782" flipH="1" flipV="1">
            <a:off x="5512066" y="2906472"/>
            <a:ext cx="2335846" cy="133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00277" y="4592959"/>
            <a:ext cx="398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Площадь района 3,4 тыс.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33,6 тыс. чел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75 населенных пунктов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33 библиотеки-филиала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5932" y="3316196"/>
            <a:ext cx="2291207" cy="4723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00277" y="4159414"/>
            <a:ext cx="567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Прокопьевский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муниципальный район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7569494" y="2357653"/>
            <a:ext cx="142875" cy="1345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691" r="9906" b="22253"/>
          <a:stretch/>
        </p:blipFill>
        <p:spPr>
          <a:xfrm>
            <a:off x="736961" y="1116637"/>
            <a:ext cx="3730140" cy="2547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89">
            <a:off x="2693054" y="979184"/>
            <a:ext cx="4188457" cy="28258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1675" y="48666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75" y="1598993"/>
            <a:ext cx="68199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…Сельская культура исторически выполняет роль хранительницы традиционной культуры и нематериального культурного наследия страны…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(«Стратегия государственной культурной политики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период до 2030 года»)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536" y="0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62262" y="22176"/>
            <a:ext cx="698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76" y="855642"/>
            <a:ext cx="4401756" cy="586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63" y="1215443"/>
            <a:ext cx="52981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Утрата литературно-краеведческого материала.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фото – бывший электромонтер, пенсионер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Капустян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В.А.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Автор шести рукописных тетрадей со стихами.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763" y="4394433"/>
            <a:ext cx="547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Прокопьевском </a:t>
            </a: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сельском районе</a:t>
            </a: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беды или радости час</a:t>
            </a: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живем без подруги гармони,</a:t>
            </a: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руками певунья у нас…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6137"/>
            <a:ext cx="9144000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4162" y="-33343"/>
            <a:ext cx="698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100" y="1259624"/>
            <a:ext cx="5295900" cy="559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2" y="1364164"/>
            <a:ext cx="5619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Трудности с поиском информации о малых населенных пунктах.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востребована для создания: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Школьных сочинений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Официальных докладов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Сценариев праздников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Научных и учебных 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125" y="164802"/>
            <a:ext cx="97687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2400" b="1" i="1" dirty="0">
                <a:ea typeface="Calibri" panose="020F0502020204030204" pitchFamily="34" charset="0"/>
                <a:cs typeface="Arial" panose="020B0604020202020204" pitchFamily="34" charset="0"/>
              </a:rPr>
              <a:t>Рисунок 1. Распределение по годам количества публикаций, содержащих в названии, аннотации или ключевых словах термин «литературное краеведение»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defTabSz="914400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4499521"/>
              </p:ext>
            </p:extLst>
          </p:nvPr>
        </p:nvGraphicFramePr>
        <p:xfrm>
          <a:off x="913735" y="1535940"/>
          <a:ext cx="8360267" cy="532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1" y="3482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5" y="0"/>
            <a:ext cx="12086445" cy="6812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307" y="830997"/>
            <a:ext cx="3338513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ЛК России – 15</a:t>
            </a:r>
          </a:p>
          <a:p>
            <a:r>
              <a:rPr lang="ru-RU" sz="1300" dirty="0"/>
              <a:t>ЛК Кузбасса – 15</a:t>
            </a:r>
          </a:p>
          <a:p>
            <a:r>
              <a:rPr lang="ru-RU" sz="1300" dirty="0"/>
              <a:t>ЛК Мира - 13</a:t>
            </a:r>
          </a:p>
          <a:p>
            <a:r>
              <a:rPr lang="ru-RU" sz="1300" dirty="0"/>
              <a:t>ЛК г. Новосибирска – 13</a:t>
            </a:r>
          </a:p>
          <a:p>
            <a:r>
              <a:rPr lang="ru-RU" sz="1300" dirty="0"/>
              <a:t>ЛК Красноярского края – 10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Островского р-на – 10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Игринского</a:t>
            </a:r>
            <a:r>
              <a:rPr lang="ru-RU" sz="1300" dirty="0">
                <a:solidFill>
                  <a:srgbClr val="00B050"/>
                </a:solidFill>
              </a:rPr>
              <a:t> р-на – 10</a:t>
            </a:r>
          </a:p>
          <a:p>
            <a:r>
              <a:rPr lang="ru-RU" sz="1300" dirty="0"/>
              <a:t>ЛК Ульяновской области – 8</a:t>
            </a:r>
          </a:p>
          <a:p>
            <a:r>
              <a:rPr lang="ru-RU" sz="1300" dirty="0"/>
              <a:t>ЛК Иркутской </a:t>
            </a:r>
            <a:r>
              <a:rPr lang="ru-RU" sz="1300" dirty="0" err="1"/>
              <a:t>обл</a:t>
            </a:r>
            <a:r>
              <a:rPr lang="ru-RU" sz="1300" dirty="0"/>
              <a:t> – 8</a:t>
            </a:r>
          </a:p>
          <a:p>
            <a:r>
              <a:rPr lang="ru-RU" sz="1300" dirty="0"/>
              <a:t>ЛК Воронежской </a:t>
            </a:r>
            <a:r>
              <a:rPr lang="ru-RU" sz="1300" dirty="0" err="1"/>
              <a:t>обл</a:t>
            </a:r>
            <a:r>
              <a:rPr lang="ru-RU" sz="1300" dirty="0"/>
              <a:t> – 8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Кизнерского</a:t>
            </a:r>
            <a:r>
              <a:rPr lang="ru-RU" sz="1300" dirty="0">
                <a:solidFill>
                  <a:srgbClr val="00B050"/>
                </a:solidFill>
              </a:rPr>
              <a:t> района – 7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Шебалинского</a:t>
            </a:r>
            <a:r>
              <a:rPr lang="ru-RU" sz="1300" dirty="0">
                <a:solidFill>
                  <a:srgbClr val="00B050"/>
                </a:solidFill>
              </a:rPr>
              <a:t> р-на – 7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Воротынского р-на – 6</a:t>
            </a:r>
          </a:p>
          <a:p>
            <a:r>
              <a:rPr lang="ru-RU" sz="1300" dirty="0"/>
              <a:t>ЛК </a:t>
            </a:r>
            <a:r>
              <a:rPr lang="ru-RU" sz="1300" dirty="0" err="1"/>
              <a:t>Оренбуржской</a:t>
            </a:r>
            <a:r>
              <a:rPr lang="ru-RU" sz="1300" dirty="0"/>
              <a:t> </a:t>
            </a:r>
            <a:r>
              <a:rPr lang="ru-RU" sz="1300" dirty="0" err="1"/>
              <a:t>обл</a:t>
            </a:r>
            <a:r>
              <a:rPr lang="ru-RU" sz="1300" dirty="0"/>
              <a:t> - 6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Зианчуринского</a:t>
            </a:r>
            <a:r>
              <a:rPr lang="ru-RU" sz="1300" dirty="0">
                <a:solidFill>
                  <a:srgbClr val="00B050"/>
                </a:solidFill>
              </a:rPr>
              <a:t> р-на – 6</a:t>
            </a:r>
          </a:p>
          <a:p>
            <a:r>
              <a:rPr lang="ru-RU" sz="1300" dirty="0"/>
              <a:t>Детская ЛК Европы – 5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Новая ЛК </a:t>
            </a:r>
            <a:r>
              <a:rPr lang="ru-RU" sz="1300" dirty="0" err="1">
                <a:solidFill>
                  <a:srgbClr val="00B050"/>
                </a:solidFill>
              </a:rPr>
              <a:t>Прокопьевского</a:t>
            </a:r>
            <a:r>
              <a:rPr lang="ru-RU" sz="1300" dirty="0">
                <a:solidFill>
                  <a:srgbClr val="00B050"/>
                </a:solidFill>
              </a:rPr>
              <a:t> района – 5</a:t>
            </a:r>
          </a:p>
          <a:p>
            <a:r>
              <a:rPr lang="ru-RU" sz="1300" dirty="0"/>
              <a:t>ЛК Хакасии – 5 </a:t>
            </a:r>
          </a:p>
          <a:p>
            <a:r>
              <a:rPr lang="ru-RU" sz="1300" dirty="0"/>
              <a:t>ЛК г. Набережные Челны – 5</a:t>
            </a:r>
          </a:p>
          <a:p>
            <a:r>
              <a:rPr lang="ru-RU" sz="1300" dirty="0"/>
              <a:t>ЛК Липецкой области - 4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Граховского</a:t>
            </a:r>
            <a:r>
              <a:rPr lang="ru-RU" sz="1300" dirty="0">
                <a:solidFill>
                  <a:srgbClr val="00B050"/>
                </a:solidFill>
              </a:rPr>
              <a:t> р-на - 4</a:t>
            </a:r>
          </a:p>
          <a:p>
            <a:r>
              <a:rPr lang="ru-RU" sz="1300" dirty="0"/>
              <a:t>ЛК Ярославской области – 4</a:t>
            </a:r>
          </a:p>
          <a:p>
            <a:r>
              <a:rPr lang="ru-RU" sz="1300" dirty="0">
                <a:solidFill>
                  <a:srgbClr val="00B050"/>
                </a:solidFill>
              </a:rPr>
              <a:t>ЛК </a:t>
            </a:r>
            <a:r>
              <a:rPr lang="ru-RU" sz="1300" dirty="0" err="1">
                <a:solidFill>
                  <a:srgbClr val="00B050"/>
                </a:solidFill>
              </a:rPr>
              <a:t>Альметьевского</a:t>
            </a:r>
            <a:r>
              <a:rPr lang="ru-RU" sz="1300" dirty="0">
                <a:solidFill>
                  <a:srgbClr val="00B050"/>
                </a:solidFill>
              </a:rPr>
              <a:t> р-на - 4</a:t>
            </a:r>
          </a:p>
          <a:p>
            <a:r>
              <a:rPr lang="ru-RU" sz="1300" dirty="0"/>
              <a:t>ЛК Югры – 4</a:t>
            </a:r>
          </a:p>
          <a:p>
            <a:r>
              <a:rPr lang="ru-RU" sz="1300" dirty="0"/>
              <a:t>ЛК Алтайского края – 4</a:t>
            </a:r>
          </a:p>
          <a:p>
            <a:r>
              <a:rPr lang="ru-RU" sz="1300" dirty="0"/>
              <a:t>ЛК Омска - 4</a:t>
            </a:r>
          </a:p>
          <a:p>
            <a:r>
              <a:rPr lang="ru-RU" sz="1300" dirty="0"/>
              <a:t>ЛК Челябинской </a:t>
            </a:r>
            <a:r>
              <a:rPr lang="ru-RU" sz="1300" dirty="0" err="1"/>
              <a:t>обл</a:t>
            </a:r>
            <a:r>
              <a:rPr lang="ru-RU" sz="1300" dirty="0"/>
              <a:t> – 4</a:t>
            </a:r>
          </a:p>
          <a:p>
            <a:r>
              <a:rPr lang="ru-RU" sz="1300" dirty="0"/>
              <a:t>ЛК г. </a:t>
            </a:r>
            <a:r>
              <a:rPr lang="ru-RU" sz="1300" dirty="0" err="1"/>
              <a:t>Партизанска</a:t>
            </a:r>
            <a:r>
              <a:rPr lang="ru-RU" sz="1300" dirty="0"/>
              <a:t> – 4</a:t>
            </a:r>
          </a:p>
          <a:p>
            <a:r>
              <a:rPr lang="ru-RU" sz="1300" dirty="0"/>
              <a:t>ЛК г. Томска – </a:t>
            </a:r>
            <a:r>
              <a:rPr lang="ru-RU" sz="1300" dirty="0" smtClean="0"/>
              <a:t>4</a:t>
            </a:r>
          </a:p>
          <a:p>
            <a:r>
              <a:rPr lang="ru-RU" sz="1300" dirty="0"/>
              <a:t>ЛК г. Уфы – 4</a:t>
            </a:r>
          </a:p>
          <a:p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5625920" y="830998"/>
            <a:ext cx="33337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ЛК Республики Башкортостан - 4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ЛК </a:t>
            </a:r>
            <a:r>
              <a:rPr lang="ru-RU" sz="1400" dirty="0" err="1">
                <a:solidFill>
                  <a:srgbClr val="00B050"/>
                </a:solidFill>
              </a:rPr>
              <a:t>Ишимбайского</a:t>
            </a:r>
            <a:r>
              <a:rPr lang="ru-RU" sz="1400" dirty="0">
                <a:solidFill>
                  <a:srgbClr val="00B050"/>
                </a:solidFill>
              </a:rPr>
              <a:t> р-на – 3</a:t>
            </a:r>
          </a:p>
          <a:p>
            <a:r>
              <a:rPr lang="ru-RU" sz="1400" dirty="0"/>
              <a:t>ЛК Осетии – 3</a:t>
            </a:r>
          </a:p>
          <a:p>
            <a:r>
              <a:rPr lang="ru-RU" sz="1400" dirty="0"/>
              <a:t>ЛК Оренбургского края – 3</a:t>
            </a:r>
          </a:p>
          <a:p>
            <a:r>
              <a:rPr lang="ru-RU" sz="1400" dirty="0"/>
              <a:t>ЛК </a:t>
            </a:r>
            <a:r>
              <a:rPr lang="ru-RU" sz="1400" dirty="0" err="1"/>
              <a:t>Закаменского</a:t>
            </a:r>
            <a:r>
              <a:rPr lang="ru-RU" sz="1400" dirty="0"/>
              <a:t> р-на – 3</a:t>
            </a:r>
          </a:p>
          <a:p>
            <a:r>
              <a:rPr lang="ru-RU" sz="1400" dirty="0"/>
              <a:t>ЛК Пошехонского края – 3</a:t>
            </a:r>
          </a:p>
          <a:p>
            <a:r>
              <a:rPr lang="ru-RU" sz="1400" dirty="0"/>
              <a:t>ЛК г. Тюмень - 3</a:t>
            </a:r>
          </a:p>
          <a:p>
            <a:r>
              <a:rPr lang="ru-RU" sz="1400" dirty="0"/>
              <a:t>ЛК Карелии – 3</a:t>
            </a:r>
          </a:p>
          <a:p>
            <a:r>
              <a:rPr lang="ru-RU" sz="1400" dirty="0"/>
              <a:t>ЛК </a:t>
            </a:r>
            <a:r>
              <a:rPr lang="ru-RU" sz="1400" dirty="0" err="1"/>
              <a:t>Дюртюлинского</a:t>
            </a:r>
            <a:r>
              <a:rPr lang="ru-RU" sz="1400" dirty="0"/>
              <a:t> р-на – 2</a:t>
            </a:r>
          </a:p>
          <a:p>
            <a:r>
              <a:rPr lang="ru-RU" sz="1400" dirty="0"/>
              <a:t>ЛК Ярославского края - 2</a:t>
            </a:r>
          </a:p>
          <a:p>
            <a:r>
              <a:rPr lang="ru-RU" sz="1400" dirty="0"/>
              <a:t>Сайт «Чтение 21» - 2</a:t>
            </a:r>
          </a:p>
          <a:p>
            <a:r>
              <a:rPr lang="ru-RU" sz="1400" dirty="0"/>
              <a:t>ЛК Москвы - 2</a:t>
            </a:r>
          </a:p>
          <a:p>
            <a:r>
              <a:rPr lang="ru-RU" sz="1400" dirty="0"/>
              <a:t>ЛК Смоленска - 2</a:t>
            </a:r>
          </a:p>
          <a:p>
            <a:r>
              <a:rPr lang="ru-RU" sz="1400" dirty="0"/>
              <a:t>ЛК </a:t>
            </a:r>
            <a:r>
              <a:rPr lang="ru-RU" sz="1400" dirty="0" err="1"/>
              <a:t>Малоярословецкого</a:t>
            </a:r>
            <a:r>
              <a:rPr lang="ru-RU" sz="1400" dirty="0"/>
              <a:t> края - 2</a:t>
            </a:r>
          </a:p>
          <a:p>
            <a:r>
              <a:rPr lang="ru-RU" sz="1400" dirty="0"/>
              <a:t>ЛК г. Кумертау - 2</a:t>
            </a:r>
          </a:p>
          <a:p>
            <a:r>
              <a:rPr lang="ru-RU" sz="1400" dirty="0"/>
              <a:t>ЛК Британии - 2</a:t>
            </a:r>
          </a:p>
          <a:p>
            <a:r>
              <a:rPr lang="ru-RU" sz="1400" dirty="0"/>
              <a:t>ЛК Нижнего Новгорода - 2</a:t>
            </a:r>
          </a:p>
          <a:p>
            <a:r>
              <a:rPr lang="ru-RU" sz="1400" dirty="0"/>
              <a:t>ЛК </a:t>
            </a:r>
            <a:r>
              <a:rPr lang="ru-RU" sz="1400" dirty="0" err="1"/>
              <a:t>Курагинского</a:t>
            </a:r>
            <a:r>
              <a:rPr lang="ru-RU" sz="1400" dirty="0"/>
              <a:t> р-на - 2</a:t>
            </a:r>
          </a:p>
          <a:p>
            <a:r>
              <a:rPr lang="ru-RU" sz="1400" dirty="0"/>
              <a:t>ЛК Татарского р-на - 2</a:t>
            </a:r>
          </a:p>
          <a:p>
            <a:r>
              <a:rPr lang="ru-RU" sz="1400" dirty="0"/>
              <a:t>ЛК Чувашии – 1</a:t>
            </a:r>
          </a:p>
          <a:p>
            <a:r>
              <a:rPr lang="ru-RU" sz="1400" dirty="0"/>
              <a:t>ЛК Тобольска и Тобольского р-на – 1</a:t>
            </a:r>
          </a:p>
          <a:p>
            <a:r>
              <a:rPr lang="ru-RU" sz="1400" dirty="0"/>
              <a:t>ЛК Екатеринбурга – 1</a:t>
            </a:r>
          </a:p>
          <a:p>
            <a:r>
              <a:rPr lang="ru-RU" sz="1400" dirty="0"/>
              <a:t>ЛК г. Выксы – 1</a:t>
            </a:r>
          </a:p>
          <a:p>
            <a:r>
              <a:rPr lang="ru-RU" sz="1400" dirty="0"/>
              <a:t>ЛК г. Кунгура – 1</a:t>
            </a:r>
          </a:p>
          <a:p>
            <a:r>
              <a:rPr lang="ru-RU" sz="1400" dirty="0"/>
              <a:t>ЛК Костромской </a:t>
            </a:r>
            <a:r>
              <a:rPr lang="ru-RU" sz="1400" dirty="0" err="1"/>
              <a:t>обл</a:t>
            </a:r>
            <a:r>
              <a:rPr lang="ru-RU" sz="1400" dirty="0"/>
              <a:t> – 1</a:t>
            </a:r>
          </a:p>
          <a:p>
            <a:r>
              <a:rPr lang="ru-RU" sz="1400" dirty="0"/>
              <a:t>ЛК Нижегородской </a:t>
            </a:r>
            <a:r>
              <a:rPr lang="ru-RU" sz="1400" dirty="0" err="1"/>
              <a:t>обл</a:t>
            </a:r>
            <a:r>
              <a:rPr lang="ru-RU" sz="1400" dirty="0"/>
              <a:t> – 1</a:t>
            </a:r>
          </a:p>
          <a:p>
            <a:r>
              <a:rPr lang="ru-RU" sz="1400" dirty="0"/>
              <a:t>ЛК Новгородской </a:t>
            </a:r>
            <a:r>
              <a:rPr lang="ru-RU" sz="1400" dirty="0" err="1"/>
              <a:t>обл</a:t>
            </a:r>
            <a:r>
              <a:rPr lang="ru-RU" sz="1400" dirty="0"/>
              <a:t> –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89" y="0"/>
            <a:ext cx="935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Градация «Литературных карт» по количеству запросов в поисковых системах </a:t>
            </a:r>
            <a:r>
              <a:rPr lang="en-US" sz="2400" b="1" dirty="0" err="1" smtClean="0">
                <a:solidFill>
                  <a:srgbClr val="C00000"/>
                </a:solidFill>
              </a:rPr>
              <a:t>Yandex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Google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Rambler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859C-D934-4427-8128-6C39EFD0F8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1174</Words>
  <Application>Microsoft Office PowerPoint</Application>
  <PresentationFormat>Широкоэкранный</PresentationFormat>
  <Paragraphs>249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111</cp:revision>
  <dcterms:created xsi:type="dcterms:W3CDTF">2015-11-16T04:44:28Z</dcterms:created>
  <dcterms:modified xsi:type="dcterms:W3CDTF">2018-10-10T19:45:22Z</dcterms:modified>
</cp:coreProperties>
</file>