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304" r:id="rId2"/>
    <p:sldId id="294" r:id="rId3"/>
    <p:sldId id="295" r:id="rId4"/>
    <p:sldId id="310" r:id="rId5"/>
    <p:sldId id="307" r:id="rId6"/>
    <p:sldId id="311" r:id="rId7"/>
    <p:sldId id="270" r:id="rId8"/>
    <p:sldId id="271" r:id="rId9"/>
    <p:sldId id="297" r:id="rId10"/>
    <p:sldId id="299" r:id="rId11"/>
    <p:sldId id="313" r:id="rId12"/>
    <p:sldId id="314" r:id="rId13"/>
    <p:sldId id="300" r:id="rId14"/>
    <p:sldId id="308" r:id="rId15"/>
    <p:sldId id="316" r:id="rId16"/>
    <p:sldId id="317" r:id="rId17"/>
    <p:sldId id="318" r:id="rId18"/>
    <p:sldId id="315" r:id="rId19"/>
    <p:sldId id="319" r:id="rId20"/>
    <p:sldId id="309" r:id="rId21"/>
    <p:sldId id="32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85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8D094C-9450-4936-9333-566EC5FF4892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139642-2076-4EA4-8751-7C3460582639}">
      <dgm:prSet phldrT="[Текст]" custT="1"/>
      <dgm:spPr>
        <a:solidFill>
          <a:schemeClr val="bg2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r"/>
          <a:endParaRPr lang="ru-RU" sz="2000" b="1" kern="1200" dirty="0" smtClean="0">
            <a:solidFill>
              <a:schemeClr val="accent4">
                <a:lumMod val="75000"/>
              </a:schemeClr>
            </a:solidFill>
            <a:effectLst/>
            <a:latin typeface="Book Antiqua" panose="02040602050305030304" pitchFamily="18" charset="0"/>
          </a:endParaRPr>
        </a:p>
        <a:p>
          <a:pPr algn="r"/>
          <a:r>
            <a:rPr lang="ru-RU" sz="2400" b="1" kern="1200" dirty="0" smtClean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  <a:ea typeface="+mn-ea"/>
              <a:cs typeface="+mn-cs"/>
            </a:rPr>
            <a:t>Цель</a:t>
          </a:r>
        </a:p>
        <a:p>
          <a:pPr algn="r"/>
          <a:r>
            <a:rPr lang="ru-RU" sz="2400" b="1" kern="1200" dirty="0" smtClean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  <a:ea typeface="+mn-ea"/>
              <a:cs typeface="+mn-cs"/>
            </a:rPr>
            <a:t>проекта:</a:t>
          </a:r>
          <a:endParaRPr lang="ru-RU" sz="2400" b="1" kern="1200" dirty="0">
            <a:solidFill>
              <a:schemeClr val="accent4">
                <a:lumMod val="75000"/>
              </a:schemeClr>
            </a:solidFill>
            <a:latin typeface="Book Antiqua" panose="02040602050305030304" pitchFamily="18" charset="0"/>
            <a:ea typeface="+mn-ea"/>
            <a:cs typeface="+mn-cs"/>
          </a:endParaRPr>
        </a:p>
      </dgm:t>
    </dgm:pt>
    <dgm:pt modelId="{B1169D92-B75E-41BD-9FCC-2BC6AA85C1B3}" type="parTrans" cxnId="{99249888-BA8A-431B-A365-A64B60E23A86}">
      <dgm:prSet/>
      <dgm:spPr/>
      <dgm:t>
        <a:bodyPr/>
        <a:lstStyle/>
        <a:p>
          <a:endParaRPr lang="ru-RU"/>
        </a:p>
      </dgm:t>
    </dgm:pt>
    <dgm:pt modelId="{8B6D46D4-2912-4F74-A883-42527013BD52}" type="sibTrans" cxnId="{99249888-BA8A-431B-A365-A64B60E23A86}">
      <dgm:prSet/>
      <dgm:spPr>
        <a:ln w="50800">
          <a:solidFill>
            <a:schemeClr val="accent4">
              <a:lumMod val="75000"/>
            </a:schemeClr>
          </a:solidFill>
          <a:prstDash val="solid"/>
        </a:ln>
      </dgm:spPr>
      <dgm:t>
        <a:bodyPr/>
        <a:lstStyle/>
        <a:p>
          <a:endParaRPr lang="ru-RU"/>
        </a:p>
      </dgm:t>
    </dgm:pt>
    <dgm:pt modelId="{2AAF7230-19A0-4647-9ACF-A44A3A541B25}">
      <dgm:prSet phldrT="[Текст]"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l"/>
          <a:r>
            <a:rPr lang="ru-RU" sz="1800" dirty="0" smtClean="0"/>
            <a:t>Вовлечение всех активных граждан в процесс сохранения исторической памяти об </a:t>
          </a:r>
          <a:r>
            <a:rPr lang="ru-RU" sz="1800" dirty="0" smtClean="0"/>
            <a:t>утраченной </a:t>
          </a:r>
          <a:r>
            <a:rPr lang="ru-RU" sz="1800" dirty="0" smtClean="0"/>
            <a:t>истории Тамбовского села</a:t>
          </a:r>
          <a:endParaRPr lang="ru-RU" sz="1800" dirty="0">
            <a:latin typeface="Book Antiqua" panose="02040602050305030304" pitchFamily="18" charset="0"/>
          </a:endParaRPr>
        </a:p>
      </dgm:t>
    </dgm:pt>
    <dgm:pt modelId="{C458241D-5BF8-4E0D-9FFE-D4024A66B3C8}" type="parTrans" cxnId="{4276DB64-0AA8-4425-8926-3DA0E444F86C}">
      <dgm:prSet/>
      <dgm:spPr/>
      <dgm:t>
        <a:bodyPr/>
        <a:lstStyle/>
        <a:p>
          <a:endParaRPr lang="ru-RU"/>
        </a:p>
      </dgm:t>
    </dgm:pt>
    <dgm:pt modelId="{437D1D8A-F21A-4E19-900C-A6DC13F8F858}" type="sibTrans" cxnId="{4276DB64-0AA8-4425-8926-3DA0E444F86C}">
      <dgm:prSet/>
      <dgm:spPr>
        <a:ln w="50800"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F7E7A4A6-5A86-4A64-A110-99A18CA95C6E}" type="pres">
      <dgm:prSet presAssocID="{A08D094C-9450-4936-9333-566EC5FF48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2F13F2-6089-4F47-B49F-1B81CCD94E95}" type="pres">
      <dgm:prSet presAssocID="{59139642-2076-4EA4-8751-7C3460582639}" presName="node" presStyleLbl="node1" presStyleIdx="0" presStyleCnt="2" custScaleX="27440" custScaleY="24427" custLinFactNeighborX="-21318" custLinFactNeighborY="-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DA2F5B-5422-4784-B0F8-7FAF7D18D547}" type="pres">
      <dgm:prSet presAssocID="{8B6D46D4-2912-4F74-A883-42527013BD52}" presName="sibTrans" presStyleLbl="sibTrans1D1" presStyleIdx="0" presStyleCnt="1"/>
      <dgm:spPr/>
      <dgm:t>
        <a:bodyPr/>
        <a:lstStyle/>
        <a:p>
          <a:endParaRPr lang="ru-RU"/>
        </a:p>
      </dgm:t>
    </dgm:pt>
    <dgm:pt modelId="{DA74864E-B13B-4DB6-B362-715CF164D0AE}" type="pres">
      <dgm:prSet presAssocID="{8B6D46D4-2912-4F74-A883-42527013BD52}" presName="connectorText" presStyleLbl="sibTrans1D1" presStyleIdx="0" presStyleCnt="1"/>
      <dgm:spPr/>
      <dgm:t>
        <a:bodyPr/>
        <a:lstStyle/>
        <a:p>
          <a:endParaRPr lang="ru-RU"/>
        </a:p>
      </dgm:t>
    </dgm:pt>
    <dgm:pt modelId="{7D258A9F-F918-4E2F-9B56-150CF15F1B07}" type="pres">
      <dgm:prSet presAssocID="{2AAF7230-19A0-4647-9ACF-A44A3A541B25}" presName="node" presStyleLbl="node1" presStyleIdx="1" presStyleCnt="2" custScaleX="61115" custScaleY="23920" custLinFactNeighborX="16211" custLinFactNeighborY="-605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E76166-2F05-4757-ABD9-1B67831294AF}" type="presOf" srcId="{8B6D46D4-2912-4F74-A883-42527013BD52}" destId="{78DA2F5B-5422-4784-B0F8-7FAF7D18D547}" srcOrd="0" destOrd="0" presId="urn:microsoft.com/office/officeart/2005/8/layout/bProcess3"/>
    <dgm:cxn modelId="{1BF42184-0688-4F95-9203-B551CE3D7584}" type="presOf" srcId="{2AAF7230-19A0-4647-9ACF-A44A3A541B25}" destId="{7D258A9F-F918-4E2F-9B56-150CF15F1B07}" srcOrd="0" destOrd="0" presId="urn:microsoft.com/office/officeart/2005/8/layout/bProcess3"/>
    <dgm:cxn modelId="{7497E013-7007-4B57-9F3C-62571404FF09}" type="presOf" srcId="{8B6D46D4-2912-4F74-A883-42527013BD52}" destId="{DA74864E-B13B-4DB6-B362-715CF164D0AE}" srcOrd="1" destOrd="0" presId="urn:microsoft.com/office/officeart/2005/8/layout/bProcess3"/>
    <dgm:cxn modelId="{99249888-BA8A-431B-A365-A64B60E23A86}" srcId="{A08D094C-9450-4936-9333-566EC5FF4892}" destId="{59139642-2076-4EA4-8751-7C3460582639}" srcOrd="0" destOrd="0" parTransId="{B1169D92-B75E-41BD-9FCC-2BC6AA85C1B3}" sibTransId="{8B6D46D4-2912-4F74-A883-42527013BD52}"/>
    <dgm:cxn modelId="{4276DB64-0AA8-4425-8926-3DA0E444F86C}" srcId="{A08D094C-9450-4936-9333-566EC5FF4892}" destId="{2AAF7230-19A0-4647-9ACF-A44A3A541B25}" srcOrd="1" destOrd="0" parTransId="{C458241D-5BF8-4E0D-9FFE-D4024A66B3C8}" sibTransId="{437D1D8A-F21A-4E19-900C-A6DC13F8F858}"/>
    <dgm:cxn modelId="{06698B54-7593-4370-AB74-282CEC1B4BB5}" type="presOf" srcId="{59139642-2076-4EA4-8751-7C3460582639}" destId="{E42F13F2-6089-4F47-B49F-1B81CCD94E95}" srcOrd="0" destOrd="0" presId="urn:microsoft.com/office/officeart/2005/8/layout/bProcess3"/>
    <dgm:cxn modelId="{DC061A89-F23C-4177-B751-EC45FB44D3CF}" type="presOf" srcId="{A08D094C-9450-4936-9333-566EC5FF4892}" destId="{F7E7A4A6-5A86-4A64-A110-99A18CA95C6E}" srcOrd="0" destOrd="0" presId="urn:microsoft.com/office/officeart/2005/8/layout/bProcess3"/>
    <dgm:cxn modelId="{E6D3FF69-0546-46A8-80D7-F87BEF240579}" type="presParOf" srcId="{F7E7A4A6-5A86-4A64-A110-99A18CA95C6E}" destId="{E42F13F2-6089-4F47-B49F-1B81CCD94E95}" srcOrd="0" destOrd="0" presId="urn:microsoft.com/office/officeart/2005/8/layout/bProcess3"/>
    <dgm:cxn modelId="{4F1CE492-33C3-4478-9B03-63F61B263CE7}" type="presParOf" srcId="{F7E7A4A6-5A86-4A64-A110-99A18CA95C6E}" destId="{78DA2F5B-5422-4784-B0F8-7FAF7D18D547}" srcOrd="1" destOrd="0" presId="urn:microsoft.com/office/officeart/2005/8/layout/bProcess3"/>
    <dgm:cxn modelId="{C764C8B5-D0F3-4499-AE55-8046966E12B3}" type="presParOf" srcId="{78DA2F5B-5422-4784-B0F8-7FAF7D18D547}" destId="{DA74864E-B13B-4DB6-B362-715CF164D0AE}" srcOrd="0" destOrd="0" presId="urn:microsoft.com/office/officeart/2005/8/layout/bProcess3"/>
    <dgm:cxn modelId="{5C13AD78-A2B8-49AE-AE03-99D59936FE8A}" type="presParOf" srcId="{F7E7A4A6-5A86-4A64-A110-99A18CA95C6E}" destId="{7D258A9F-F918-4E2F-9B56-150CF15F1B07}" srcOrd="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8DA2F5B-5422-4784-B0F8-7FAF7D18D547}">
      <dsp:nvSpPr>
        <dsp:cNvPr id="0" name=""/>
        <dsp:cNvSpPr/>
      </dsp:nvSpPr>
      <dsp:spPr>
        <a:xfrm>
          <a:off x="2221608" y="665768"/>
          <a:ext cx="642847" cy="1316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8523" y="0"/>
              </a:lnTo>
              <a:lnTo>
                <a:pt x="338523" y="131694"/>
              </a:lnTo>
              <a:lnTo>
                <a:pt x="642847" y="131694"/>
              </a:lnTo>
            </a:path>
          </a:pathLst>
        </a:custGeom>
        <a:noFill/>
        <a:ln w="50800" cap="flat" cmpd="sng" algn="ctr">
          <a:solidFill>
            <a:schemeClr val="accent4">
              <a:lumMod val="7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5876" y="722288"/>
        <a:ext cx="34310" cy="18654"/>
      </dsp:txXfrm>
    </dsp:sp>
    <dsp:sp modelId="{E42F13F2-6089-4F47-B49F-1B81CCD94E95}">
      <dsp:nvSpPr>
        <dsp:cNvPr id="0" name=""/>
        <dsp:cNvSpPr/>
      </dsp:nvSpPr>
      <dsp:spPr>
        <a:xfrm>
          <a:off x="0" y="71987"/>
          <a:ext cx="2223408" cy="1187562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accent4">
                <a:lumMod val="75000"/>
              </a:schemeClr>
            </a:solidFill>
            <a:effectLst/>
            <a:latin typeface="Book Antiqua" panose="02040602050305030304" pitchFamily="18" charset="0"/>
          </a:endParaRP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  <a:ea typeface="+mn-ea"/>
              <a:cs typeface="+mn-cs"/>
            </a:rPr>
            <a:t>Цель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  <a:ea typeface="+mn-ea"/>
              <a:cs typeface="+mn-cs"/>
            </a:rPr>
            <a:t>проекта:</a:t>
          </a:r>
          <a:endParaRPr lang="ru-RU" sz="2400" b="1" kern="1200" dirty="0">
            <a:solidFill>
              <a:schemeClr val="accent4">
                <a:lumMod val="75000"/>
              </a:schemeClr>
            </a:solidFill>
            <a:latin typeface="Book Antiqua" panose="02040602050305030304" pitchFamily="18" charset="0"/>
            <a:ea typeface="+mn-ea"/>
            <a:cs typeface="+mn-cs"/>
          </a:endParaRPr>
        </a:p>
      </dsp:txBody>
      <dsp:txXfrm>
        <a:off x="0" y="71987"/>
        <a:ext cx="2223408" cy="1187562"/>
      </dsp:txXfrm>
    </dsp:sp>
    <dsp:sp modelId="{7D258A9F-F918-4E2F-9B56-150CF15F1B07}">
      <dsp:nvSpPr>
        <dsp:cNvPr id="0" name=""/>
        <dsp:cNvSpPr/>
      </dsp:nvSpPr>
      <dsp:spPr>
        <a:xfrm>
          <a:off x="2896855" y="216006"/>
          <a:ext cx="4952025" cy="1162913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Вовлечение всех активных граждан в процесс сохранения исторической памяти об </a:t>
          </a:r>
          <a:r>
            <a:rPr lang="ru-RU" sz="1800" kern="1200" dirty="0" smtClean="0"/>
            <a:t>утраченной </a:t>
          </a:r>
          <a:r>
            <a:rPr lang="ru-RU" sz="1800" kern="1200" dirty="0" smtClean="0"/>
            <a:t>истории Тамбовского села</a:t>
          </a:r>
          <a:endParaRPr lang="ru-RU" sz="1800" kern="1200" dirty="0">
            <a:latin typeface="Book Antiqua" panose="02040602050305030304" pitchFamily="18" charset="0"/>
          </a:endParaRPr>
        </a:p>
      </dsp:txBody>
      <dsp:txXfrm>
        <a:off x="2896855" y="216006"/>
        <a:ext cx="4952025" cy="1162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68C9B-9CAB-456A-9821-FF62E1780CB6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377A2-E4F1-4B38-85D0-99BD1D6704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BB5AF-31B6-4DC7-894B-7186DE3D1663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E8C6F-EA73-4C16-B574-337159CB9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015DB-3883-4FDA-BB6F-4F2D0FF0CC9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117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1C828-A0AF-42B2-8412-39F9CCE57289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4BAF-8FC3-472C-A6AA-E93528F51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1C828-A0AF-42B2-8412-39F9CCE57289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4BAF-8FC3-472C-A6AA-E93528F51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1C828-A0AF-42B2-8412-39F9CCE57289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4BAF-8FC3-472C-A6AA-E93528F51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1C828-A0AF-42B2-8412-39F9CCE57289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4BAF-8FC3-472C-A6AA-E93528F51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1C828-A0AF-42B2-8412-39F9CCE57289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4BAF-8FC3-472C-A6AA-E93528F51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1C828-A0AF-42B2-8412-39F9CCE57289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4BAF-8FC3-472C-A6AA-E93528F51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1C828-A0AF-42B2-8412-39F9CCE57289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4BAF-8FC3-472C-A6AA-E93528F51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1C828-A0AF-42B2-8412-39F9CCE57289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4BAF-8FC3-472C-A6AA-E93528F51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1C828-A0AF-42B2-8412-39F9CCE57289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4BAF-8FC3-472C-A6AA-E93528F51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1C828-A0AF-42B2-8412-39F9CCE57289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4BAF-8FC3-472C-A6AA-E93528F51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1C828-A0AF-42B2-8412-39F9CCE57289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B0E4BAF-8FC3-472C-A6AA-E93528F514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3F1C828-A0AF-42B2-8412-39F9CCE57289}" type="datetimeFigureOut">
              <a:rPr lang="ru-RU" smtClean="0"/>
              <a:pPr/>
              <a:t>06.10.2018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0E4BAF-8FC3-472C-A6AA-E93528F5149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885" y="4285278"/>
            <a:ext cx="8358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2967" y="435825"/>
            <a:ext cx="7163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ТОГБУК «Тамбовская областная универсальная научная библиотека им. А. С. Пушкина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АНО «Тамбовское библиотечное общество»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780928"/>
            <a:ext cx="86848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/>
              <a:t>Мультимедийный</a:t>
            </a:r>
            <a:r>
              <a:rPr lang="ru-RU" sz="2800" dirty="0" smtClean="0"/>
              <a:t> ресурс «Сохранение исторической памяти об исчезнувших сельских поселениях Тамбовской области» </a:t>
            </a:r>
            <a:endParaRPr lang="ru-RU" sz="2800" dirty="0" smtClean="0"/>
          </a:p>
          <a:p>
            <a:pPr algn="ctr"/>
            <a:r>
              <a:rPr lang="ru-RU" sz="2800" dirty="0" smtClean="0"/>
              <a:t>как </a:t>
            </a:r>
            <a:r>
              <a:rPr lang="ru-RU" sz="2800" dirty="0" smtClean="0"/>
              <a:t>продукт государственного и некоммерческого партнёрства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6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9512" y="548680"/>
            <a:ext cx="45720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cs typeface="Aharoni" pitchFamily="2" charset="-79"/>
              </a:rPr>
              <a:t>Топографический атлас  Тамбовской губернии (1860 </a:t>
            </a:r>
            <a:r>
              <a:rPr lang="ru-RU" sz="2800" dirty="0" err="1" smtClean="0">
                <a:cs typeface="Aharoni" pitchFamily="2" charset="-79"/>
              </a:rPr>
              <a:t>гг</a:t>
            </a:r>
            <a:r>
              <a:rPr lang="ru-RU" sz="2800" dirty="0" smtClean="0">
                <a:cs typeface="Aharoni" pitchFamily="2" charset="-79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2852936"/>
            <a:ext cx="3286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err="1" smtClean="0">
                <a:cs typeface="Aharoni" pitchFamily="2" charset="-79"/>
              </a:rPr>
              <a:t>Геосервис</a:t>
            </a:r>
            <a:r>
              <a:rPr lang="ru-RU" sz="4400" dirty="0" smtClean="0">
                <a:cs typeface="Aharoni" pitchFamily="2" charset="-79"/>
              </a:rPr>
              <a:t> «Это место»</a:t>
            </a:r>
            <a:endParaRPr lang="ru-RU" sz="4400" dirty="0"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4869160"/>
            <a:ext cx="2857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cs typeface="Aharoni" pitchFamily="2" charset="-79"/>
              </a:rPr>
              <a:t>Карты </a:t>
            </a:r>
            <a:r>
              <a:rPr lang="ru-RU" sz="4400" dirty="0" err="1" smtClean="0">
                <a:cs typeface="Aharoni" pitchFamily="2" charset="-79"/>
              </a:rPr>
              <a:t>Яндекс</a:t>
            </a:r>
            <a:endParaRPr lang="ru-RU" sz="4400" dirty="0">
              <a:cs typeface="Aharoni" pitchFamily="2" charset="-79"/>
            </a:endParaRPr>
          </a:p>
        </p:txBody>
      </p:sp>
      <p:pic>
        <p:nvPicPr>
          <p:cNvPr id="57346" name="Picture 2" descr="C:\Users\OKB-3\Dropbox\Скриншоты\Скриншот 2016-08-19 14.19.53.png"/>
          <p:cNvPicPr>
            <a:picLocks noChangeAspect="1" noChangeArrowheads="1"/>
          </p:cNvPicPr>
          <p:nvPr/>
        </p:nvPicPr>
        <p:blipFill>
          <a:blip r:embed="rId2" cstate="print"/>
          <a:srcRect t="7640" r="82420" b="78407"/>
          <a:stretch>
            <a:fillRect/>
          </a:stretch>
        </p:blipFill>
        <p:spPr bwMode="auto">
          <a:xfrm>
            <a:off x="4643438" y="2571744"/>
            <a:ext cx="4500562" cy="1785950"/>
          </a:xfrm>
          <a:prstGeom prst="rect">
            <a:avLst/>
          </a:prstGeom>
          <a:noFill/>
        </p:spPr>
      </p:pic>
      <p:pic>
        <p:nvPicPr>
          <p:cNvPr id="57349" name="Picture 5" descr="C:\Users\OKB-3\Dropbox\Скриншоты\совремнная карта.png"/>
          <p:cNvPicPr>
            <a:picLocks noChangeAspect="1" noChangeArrowheads="1"/>
          </p:cNvPicPr>
          <p:nvPr/>
        </p:nvPicPr>
        <p:blipFill>
          <a:blip r:embed="rId3" cstate="print"/>
          <a:srcRect l="55074" t="8319" r="390" b="50702"/>
          <a:stretch>
            <a:fillRect/>
          </a:stretch>
        </p:blipFill>
        <p:spPr bwMode="auto">
          <a:xfrm>
            <a:off x="4644008" y="4500570"/>
            <a:ext cx="4499992" cy="2357430"/>
          </a:xfrm>
          <a:prstGeom prst="rect">
            <a:avLst/>
          </a:prstGeom>
          <a:noFill/>
        </p:spPr>
      </p:pic>
      <p:pic>
        <p:nvPicPr>
          <p:cNvPr id="57350" name="Picture 6" descr="C:\Users\OKB-3\Dropbox\Скриншоты\Скриншот 2016-08-19 14.24.26.png"/>
          <p:cNvPicPr>
            <a:picLocks noChangeAspect="1" noChangeArrowheads="1"/>
          </p:cNvPicPr>
          <p:nvPr/>
        </p:nvPicPr>
        <p:blipFill>
          <a:blip r:embed="rId4" cstate="print"/>
          <a:srcRect l="30081" t="26732" r="35931" b="38540"/>
          <a:stretch>
            <a:fillRect/>
          </a:stretch>
        </p:blipFill>
        <p:spPr bwMode="auto">
          <a:xfrm>
            <a:off x="4644008" y="0"/>
            <a:ext cx="4499992" cy="2400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92120"/>
            <a:ext cx="8229600" cy="1143000"/>
          </a:xfrm>
          <a:solidFill>
            <a:srgbClr val="FF0000"/>
          </a:solidFill>
          <a:ln w="76200">
            <a:solidFill>
              <a:srgbClr val="FF0000"/>
            </a:solidFill>
          </a:ln>
        </p:spPr>
        <p:txBody>
          <a:bodyPr/>
          <a:lstStyle/>
          <a:p>
            <a:endParaRPr lang="ru-RU"/>
          </a:p>
        </p:txBody>
      </p:sp>
      <p:pic>
        <p:nvPicPr>
          <p:cNvPr id="39938" name="Picture 2" descr="C:\Users\Гость\Dropbox\Скриншоты\Скриншот 2017-12-08 18.03.26.png"/>
          <p:cNvPicPr>
            <a:picLocks noChangeAspect="1" noChangeArrowheads="1"/>
          </p:cNvPicPr>
          <p:nvPr/>
        </p:nvPicPr>
        <p:blipFill>
          <a:blip r:embed="rId2" cstate="print"/>
          <a:srcRect l="40031" t="29565" r="8494" b="22556"/>
          <a:stretch>
            <a:fillRect/>
          </a:stretch>
        </p:blipFill>
        <p:spPr bwMode="auto">
          <a:xfrm>
            <a:off x="0" y="620688"/>
            <a:ext cx="9144000" cy="4968552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283968" y="3429000"/>
            <a:ext cx="21602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427984" y="4365104"/>
            <a:ext cx="21602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339752" y="5301208"/>
            <a:ext cx="21602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339752" y="1844824"/>
            <a:ext cx="21602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004048" y="5661248"/>
            <a:ext cx="2736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Заполатовский</a:t>
            </a:r>
            <a:r>
              <a:rPr lang="ru-RU" sz="2400" b="1" dirty="0" smtClean="0"/>
              <a:t> </a:t>
            </a:r>
          </a:p>
          <a:p>
            <a:r>
              <a:rPr lang="ru-RU" sz="2400" b="1" dirty="0" smtClean="0"/>
              <a:t>сельский совет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67744" y="5661248"/>
            <a:ext cx="21630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Мучкапский </a:t>
            </a:r>
          </a:p>
          <a:p>
            <a:r>
              <a:rPr lang="ru-RU" sz="2400" b="1" dirty="0" smtClean="0"/>
              <a:t>район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ТОПОГРАФИЧЕСКИЕ КАРТЫ СССР N-37 (Г)</a:t>
            </a:r>
            <a:r>
              <a:rPr lang="en-US" b="1" dirty="0" smtClean="0"/>
              <a:t> (1989)</a:t>
            </a:r>
            <a:endParaRPr lang="ru-RU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Гость\Dropbox\Скриншоты\Скриншот 2017-12-08 18.13.13.png"/>
          <p:cNvPicPr>
            <a:picLocks noChangeAspect="1" noChangeArrowheads="1"/>
          </p:cNvPicPr>
          <p:nvPr/>
        </p:nvPicPr>
        <p:blipFill>
          <a:blip r:embed="rId2" cstate="print"/>
          <a:srcRect l="48165" t="30047" r="21637" b="17520"/>
          <a:stretch>
            <a:fillRect/>
          </a:stretch>
        </p:blipFill>
        <p:spPr bwMode="auto">
          <a:xfrm>
            <a:off x="0" y="620688"/>
            <a:ext cx="4499992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3" name="Picture 3" descr="C:\Users\Гость\Dropbox\Скриншоты\Скриншот 2017-12-08 18.14.06.png"/>
          <p:cNvPicPr>
            <a:picLocks noChangeAspect="1" noChangeArrowheads="1"/>
          </p:cNvPicPr>
          <p:nvPr/>
        </p:nvPicPr>
        <p:blipFill>
          <a:blip r:embed="rId3" cstate="print"/>
          <a:srcRect l="33942" t="13560" r="31469" b="26381"/>
          <a:stretch>
            <a:fillRect/>
          </a:stretch>
        </p:blipFill>
        <p:spPr bwMode="auto">
          <a:xfrm>
            <a:off x="4644008" y="620688"/>
            <a:ext cx="4499992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51520" y="5301208"/>
            <a:ext cx="40324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Деревня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Федотовка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Мичуринский район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Координаты: 52.980069;40.656509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5229200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село Екатеринино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Никифоровский район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Координаты: 52.980069;40.656509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5157192"/>
            <a:ext cx="633670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60648"/>
            <a:ext cx="4499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КАРТА РККА N-37 (Г) </a:t>
            </a:r>
            <a:r>
              <a:rPr lang="en-US" b="1" dirty="0" smtClean="0"/>
              <a:t> (1940)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260648"/>
            <a:ext cx="4499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ЯНДЕКС</a:t>
            </a:r>
            <a:r>
              <a:rPr lang="ru-RU" dirty="0" smtClean="0"/>
              <a:t>.</a:t>
            </a:r>
            <a:r>
              <a:rPr lang="ru-RU" b="1" dirty="0" smtClean="0"/>
              <a:t>КАРТЫ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Руслан\Desktop\Новая папка (4)\Скриншот 2018-07-01 21.33.22.png"/>
          <p:cNvPicPr>
            <a:picLocks noChangeAspect="1" noChangeArrowheads="1"/>
          </p:cNvPicPr>
          <p:nvPr/>
        </p:nvPicPr>
        <p:blipFill>
          <a:blip r:embed="rId2" cstate="print"/>
          <a:srcRect r="4156"/>
          <a:stretch>
            <a:fillRect/>
          </a:stretch>
        </p:blipFill>
        <p:spPr bwMode="auto">
          <a:xfrm>
            <a:off x="0" y="692696"/>
            <a:ext cx="9144000" cy="489977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71600" y="5877272"/>
            <a:ext cx="7639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От первого трактора до машинного двора </a:t>
            </a:r>
            <a:endParaRPr lang="ru-RU" sz="28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1840" y="6093296"/>
            <a:ext cx="3345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Деревенское детство</a:t>
            </a:r>
            <a:endParaRPr lang="ru-RU" sz="2400" b="1" dirty="0"/>
          </a:p>
        </p:txBody>
      </p:sp>
      <p:pic>
        <p:nvPicPr>
          <p:cNvPr id="16385" name="Picture 1" descr="C:\Users\Руслан\Desktop\Новая папка (4)\Скриншот 2018-07-01 21.34.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10115724" cy="5098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30047" y="6218148"/>
            <a:ext cx="2870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Изба-читальня</a:t>
            </a:r>
            <a:endParaRPr lang="ru-RU" sz="2800" b="1" dirty="0"/>
          </a:p>
        </p:txBody>
      </p:sp>
      <p:pic>
        <p:nvPicPr>
          <p:cNvPr id="40962" name="Picture 2" descr="C:\Users\Руслан\Desktop\Новая папка (4)\Скриншот 2018-07-01 21.33.34.png"/>
          <p:cNvPicPr>
            <a:picLocks noChangeAspect="1" noChangeArrowheads="1"/>
          </p:cNvPicPr>
          <p:nvPr/>
        </p:nvPicPr>
        <p:blipFill>
          <a:blip r:embed="rId2" cstate="print"/>
          <a:srcRect l="5268" r="5614"/>
          <a:stretch>
            <a:fillRect/>
          </a:stretch>
        </p:blipFill>
        <p:spPr bwMode="auto">
          <a:xfrm>
            <a:off x="0" y="764704"/>
            <a:ext cx="9144000" cy="5343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19872" y="6093296"/>
            <a:ext cx="2909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Сельская почта</a:t>
            </a:r>
            <a:endParaRPr lang="ru-RU" sz="2800" b="1" dirty="0"/>
          </a:p>
        </p:txBody>
      </p:sp>
      <p:pic>
        <p:nvPicPr>
          <p:cNvPr id="43010" name="Picture 2" descr="C:\Users\Руслан\Desktop\Новая папка (4)\Скриншот 2018-07-01 21.34.00.png"/>
          <p:cNvPicPr>
            <a:picLocks noChangeAspect="1" noChangeArrowheads="1"/>
          </p:cNvPicPr>
          <p:nvPr/>
        </p:nvPicPr>
        <p:blipFill>
          <a:blip r:embed="rId2" cstate="print"/>
          <a:srcRect l="5287" r="-1490" b="12966"/>
          <a:stretch>
            <a:fillRect/>
          </a:stretch>
        </p:blipFill>
        <p:spPr bwMode="auto">
          <a:xfrm>
            <a:off x="0" y="692696"/>
            <a:ext cx="9279825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9492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Сегодня в клубе</a:t>
            </a:r>
            <a:endParaRPr lang="ru-RU" sz="2800" b="1" dirty="0"/>
          </a:p>
        </p:txBody>
      </p:sp>
      <p:pic>
        <p:nvPicPr>
          <p:cNvPr id="41986" name="Picture 2" descr="C:\Users\Руслан\Desktop\Новая папка (4)\Скриншот 2018-07-01 21.34.27.png"/>
          <p:cNvPicPr>
            <a:picLocks noChangeAspect="1" noChangeArrowheads="1"/>
          </p:cNvPicPr>
          <p:nvPr/>
        </p:nvPicPr>
        <p:blipFill>
          <a:blip r:embed="rId2" cstate="print"/>
          <a:srcRect l="22828" t="-237" r="18869" b="43145"/>
          <a:stretch>
            <a:fillRect/>
          </a:stretch>
        </p:blipFill>
        <p:spPr bwMode="auto">
          <a:xfrm>
            <a:off x="-180528" y="836712"/>
            <a:ext cx="9577064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4048" y="2708920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</a:rPr>
              <a:t>Памятник воинам деревни </a:t>
            </a:r>
            <a:r>
              <a:rPr lang="ru-RU" sz="1200" b="1" dirty="0" err="1" smtClean="0">
                <a:solidFill>
                  <a:prstClr val="black"/>
                </a:solidFill>
              </a:rPr>
              <a:t>Кудрино</a:t>
            </a:r>
            <a:r>
              <a:rPr lang="ru-RU" sz="1200" b="1" dirty="0" smtClean="0">
                <a:solidFill>
                  <a:prstClr val="black"/>
                </a:solidFill>
              </a:rPr>
              <a:t> Соколовского сельского совета </a:t>
            </a:r>
            <a:r>
              <a:rPr lang="ru-RU" sz="1200" b="1" dirty="0" err="1" smtClean="0">
                <a:solidFill>
                  <a:prstClr val="black"/>
                </a:solidFill>
              </a:rPr>
              <a:t>Кирсановского</a:t>
            </a:r>
            <a:r>
              <a:rPr lang="ru-RU" sz="1200" b="1" dirty="0" smtClean="0">
                <a:solidFill>
                  <a:prstClr val="black"/>
                </a:solidFill>
              </a:rPr>
              <a:t> района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6211669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</a:rPr>
              <a:t>Памятник воинам деревни </a:t>
            </a:r>
            <a:r>
              <a:rPr lang="ru-RU" sz="1200" b="1" dirty="0" err="1" smtClean="0">
                <a:solidFill>
                  <a:prstClr val="black"/>
                </a:solidFill>
              </a:rPr>
              <a:t>Сибировка</a:t>
            </a:r>
            <a:r>
              <a:rPr lang="ru-RU" sz="1200" b="1" dirty="0" smtClean="0">
                <a:solidFill>
                  <a:prstClr val="black"/>
                </a:solidFill>
              </a:rPr>
              <a:t> </a:t>
            </a:r>
            <a:r>
              <a:rPr lang="ru-RU" sz="1200" b="1" dirty="0" err="1" smtClean="0">
                <a:solidFill>
                  <a:prstClr val="black"/>
                </a:solidFill>
              </a:rPr>
              <a:t>Юрловского</a:t>
            </a:r>
            <a:r>
              <a:rPr lang="ru-RU" sz="1200" b="1" dirty="0" smtClean="0">
                <a:solidFill>
                  <a:prstClr val="black"/>
                </a:solidFill>
              </a:rPr>
              <a:t> сельского совета Никифоровского района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08920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</a:rPr>
              <a:t>Памятник воинам села </a:t>
            </a:r>
            <a:r>
              <a:rPr lang="ru-RU" sz="1200" b="1" dirty="0" err="1" smtClean="0">
                <a:solidFill>
                  <a:prstClr val="black"/>
                </a:solidFill>
              </a:rPr>
              <a:t>Царевка</a:t>
            </a:r>
            <a:r>
              <a:rPr lang="ru-RU" sz="1200" b="1" dirty="0" smtClean="0">
                <a:solidFill>
                  <a:prstClr val="black"/>
                </a:solidFill>
              </a:rPr>
              <a:t> </a:t>
            </a:r>
            <a:r>
              <a:rPr lang="ru-RU" sz="1200" b="1" dirty="0" err="1" smtClean="0">
                <a:solidFill>
                  <a:prstClr val="black"/>
                </a:solidFill>
              </a:rPr>
              <a:t>Чуповского</a:t>
            </a:r>
            <a:r>
              <a:rPr lang="ru-RU" sz="1200" b="1" dirty="0" smtClean="0">
                <a:solidFill>
                  <a:prstClr val="black"/>
                </a:solidFill>
              </a:rPr>
              <a:t> сельского совета </a:t>
            </a:r>
            <a:r>
              <a:rPr lang="ru-RU" sz="1200" b="1" dirty="0" err="1" smtClean="0">
                <a:solidFill>
                  <a:prstClr val="black"/>
                </a:solidFill>
              </a:rPr>
              <a:t>Гавриловского</a:t>
            </a:r>
            <a:r>
              <a:rPr lang="ru-RU" sz="1200" b="1" dirty="0" smtClean="0">
                <a:solidFill>
                  <a:prstClr val="black"/>
                </a:solidFill>
              </a:rPr>
              <a:t> района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556776" y="5733256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prstClr val="black"/>
                </a:solidFill>
              </a:rPr>
              <a:t>Виртуальное дополнение памятника воинов села </a:t>
            </a:r>
            <a:r>
              <a:rPr lang="ru-RU" sz="1200" b="1" dirty="0" err="1" smtClean="0">
                <a:solidFill>
                  <a:prstClr val="black"/>
                </a:solidFill>
              </a:rPr>
              <a:t>Чуповка</a:t>
            </a:r>
            <a:r>
              <a:rPr lang="ru-RU" sz="1200" b="1" dirty="0" smtClean="0">
                <a:solidFill>
                  <a:prstClr val="black"/>
                </a:solidFill>
              </a:rPr>
              <a:t>, погибших в годы Великой Отечественной войны</a:t>
            </a:r>
          </a:p>
        </p:txBody>
      </p:sp>
      <p:pic>
        <p:nvPicPr>
          <p:cNvPr id="44034" name="Picture 2" descr="C:\Users\Руслан\Desktop\Новая папка (4)\Царевка.jpg"/>
          <p:cNvPicPr>
            <a:picLocks noChangeAspect="1" noChangeArrowheads="1"/>
          </p:cNvPicPr>
          <p:nvPr/>
        </p:nvPicPr>
        <p:blipFill>
          <a:blip r:embed="rId2" cstate="print"/>
          <a:srcRect r="5847"/>
          <a:stretch>
            <a:fillRect/>
          </a:stretch>
        </p:blipFill>
        <p:spPr bwMode="auto">
          <a:xfrm rot="10800000" flipH="1" flipV="1">
            <a:off x="683568" y="0"/>
            <a:ext cx="3024336" cy="2667692"/>
          </a:xfrm>
          <a:prstGeom prst="rect">
            <a:avLst/>
          </a:prstGeom>
          <a:noFill/>
        </p:spPr>
      </p:pic>
      <p:pic>
        <p:nvPicPr>
          <p:cNvPr id="44035" name="Picture 3" descr="C:\Users\Руслан\Desktop\Новая папка (4)\Кудрино.jpg"/>
          <p:cNvPicPr>
            <a:picLocks noChangeAspect="1" noChangeArrowheads="1"/>
          </p:cNvPicPr>
          <p:nvPr/>
        </p:nvPicPr>
        <p:blipFill>
          <a:blip r:embed="rId3" cstate="print"/>
          <a:srcRect b="3682"/>
          <a:stretch>
            <a:fillRect/>
          </a:stretch>
        </p:blipFill>
        <p:spPr bwMode="auto">
          <a:xfrm rot="10800000" flipH="1" flipV="1">
            <a:off x="4932040" y="0"/>
            <a:ext cx="3168352" cy="2636912"/>
          </a:xfrm>
          <a:prstGeom prst="rect">
            <a:avLst/>
          </a:prstGeom>
          <a:noFill/>
        </p:spPr>
      </p:pic>
      <p:pic>
        <p:nvPicPr>
          <p:cNvPr id="44036" name="Picture 4" descr="C:\Users\Руслан\Desktop\Новая папка (4)\Сибиров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2699792" y="3645024"/>
            <a:ext cx="4104456" cy="2495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Руслан\Desktop\Новая папка (4)\Балыклей и др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5017" cy="476292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Памятник воинам </a:t>
            </a:r>
            <a:r>
              <a:rPr lang="ru-RU" sz="2400" b="1" dirty="0" err="1" smtClean="0">
                <a:solidFill>
                  <a:prstClr val="black"/>
                </a:solidFill>
              </a:rPr>
              <a:t>Балыклейской</a:t>
            </a:r>
            <a:r>
              <a:rPr lang="ru-RU" sz="2400" b="1" dirty="0" smtClean="0">
                <a:solidFill>
                  <a:prstClr val="black"/>
                </a:solidFill>
              </a:rPr>
              <a:t> волости бывшего </a:t>
            </a:r>
            <a:r>
              <a:rPr lang="ru-RU" sz="2400" b="1" dirty="0" err="1" smtClean="0">
                <a:solidFill>
                  <a:prstClr val="black"/>
                </a:solidFill>
              </a:rPr>
              <a:t>Кирсановского</a:t>
            </a:r>
            <a:r>
              <a:rPr lang="ru-RU" sz="2400" b="1" dirty="0" smtClean="0">
                <a:solidFill>
                  <a:prstClr val="black"/>
                </a:solidFill>
              </a:rPr>
              <a:t> уезда (современный </a:t>
            </a:r>
            <a:r>
              <a:rPr lang="ru-RU" sz="2400" b="1" dirty="0" err="1" smtClean="0">
                <a:solidFill>
                  <a:prstClr val="black"/>
                </a:solidFill>
              </a:rPr>
              <a:t>Инжавинский</a:t>
            </a:r>
            <a:r>
              <a:rPr lang="ru-RU" sz="2400" b="1" dirty="0" smtClean="0">
                <a:solidFill>
                  <a:prstClr val="black"/>
                </a:solidFill>
              </a:rPr>
              <a:t> район)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1602" y="1785926"/>
            <a:ext cx="3278260" cy="10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73016"/>
            <a:ext cx="3817829" cy="10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48442"/>
            <a:ext cx="4211960" cy="1850344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4282" y="857232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Актуальность выполнения работ </a:t>
            </a:r>
            <a:r>
              <a:rPr lang="ru-RU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568" y="1988840"/>
            <a:ext cx="7929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3600" b="1" dirty="0" smtClean="0"/>
              <a:t>Утрата родных мест: </a:t>
            </a:r>
            <a:r>
              <a:rPr lang="ru-RU" sz="2400" dirty="0" smtClean="0"/>
              <a:t>значительная часть населения края родилась в пунктах, на данный момент утраченных</a:t>
            </a:r>
            <a:endParaRPr lang="ru-RU" sz="2400" i="1" dirty="0">
              <a:latin typeface="Times New Roman"/>
              <a:ea typeface="Calibri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>
            <a:off x="61806" y="5769226"/>
            <a:ext cx="5799052" cy="1055626"/>
          </a:xfrm>
          <a:prstGeom prst="rtTriangle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>
              <a:ln>
                <a:solidFill>
                  <a:schemeClr val="bg2">
                    <a:lumMod val="90000"/>
                  </a:schemeClr>
                </a:solidFill>
              </a:ln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>
            <a:off x="0" y="6021288"/>
            <a:ext cx="5614422" cy="836712"/>
          </a:xfrm>
          <a:prstGeom prst="rtTriangl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0" name="TextBox 9"/>
          <p:cNvSpPr txBox="1"/>
          <p:nvPr/>
        </p:nvSpPr>
        <p:spPr>
          <a:xfrm>
            <a:off x="755576" y="3789040"/>
            <a:ext cx="8388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Огромное количество утраченных  пунктов: </a:t>
            </a:r>
            <a:r>
              <a:rPr lang="ru-RU" sz="2400" dirty="0" smtClean="0"/>
              <a:t>только за 1920-2000 гг. было потеряно более 5 </a:t>
            </a:r>
            <a:r>
              <a:rPr lang="ru-RU" sz="2400" dirty="0" err="1" smtClean="0"/>
              <a:t>тыс</a:t>
            </a:r>
            <a:r>
              <a:rPr lang="ru-RU" sz="2400" dirty="0" smtClean="0"/>
              <a:t> .поселений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115212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2564904"/>
            <a:ext cx="7786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предоставить пользователям удобные инструменты для систематизации и визуализации данных по историческому наследию Тамбовского региона;</a:t>
            </a:r>
            <a:endParaRPr lang="ru-RU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581128"/>
            <a:ext cx="7715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содействует распространению и популяризации истории края, помогает развитию новых туристических маршрутов;</a:t>
            </a:r>
            <a:endParaRPr lang="ru-RU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57158" y="714356"/>
            <a:ext cx="77153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Функционирование в свободном доступе ресурса позволяет: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4005064"/>
            <a:ext cx="75009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596336" y="6021288"/>
            <a:ext cx="750099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276872"/>
            <a:ext cx="778671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885" y="4285278"/>
            <a:ext cx="8358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2967" y="435825"/>
            <a:ext cx="7163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ТОГБУК «Тамбовская областная универсальная научная библиотека им. А. С. Пушкина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АНО «Тамбовское библиотечное общество»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780928"/>
            <a:ext cx="86848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/>
              <a:t>Мультимедийный</a:t>
            </a:r>
            <a:r>
              <a:rPr lang="ru-RU" sz="2800" dirty="0" smtClean="0"/>
              <a:t> ресурс «Сохранение исторической памяти об исчезнувших сельских поселениях Тамбовской области</a:t>
            </a:r>
            <a:r>
              <a:rPr lang="ru-RU" sz="2800" smtClean="0"/>
              <a:t>» </a:t>
            </a:r>
            <a:endParaRPr lang="ru-RU" sz="2800" smtClean="0"/>
          </a:p>
          <a:p>
            <a:pPr algn="ctr"/>
            <a:r>
              <a:rPr lang="ru-RU" sz="2800" smtClean="0"/>
              <a:t>как </a:t>
            </a:r>
            <a:r>
              <a:rPr lang="ru-RU" sz="2800" dirty="0" smtClean="0"/>
              <a:t>продукт государственного и некоммерческого партнёрства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6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457877378"/>
              </p:ext>
            </p:extLst>
          </p:nvPr>
        </p:nvGraphicFramePr>
        <p:xfrm>
          <a:off x="467544" y="1340768"/>
          <a:ext cx="8118648" cy="4428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>
            <a:off x="2483768" y="3645024"/>
            <a:ext cx="1008112" cy="36004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468317" y="4076702"/>
            <a:ext cx="69119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</a:t>
            </a:r>
          </a:p>
          <a:p>
            <a:pPr>
              <a:defRPr/>
            </a:pPr>
            <a:endParaRPr lang="ru-RU" sz="16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1"/>
            <a:ext cx="9144000" cy="11247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defPPr>
              <a:defRPr lang="ru-RU"/>
            </a:defPPr>
            <a:lvl1pPr algn="ctr" fontAlgn="auto">
              <a:spcAft>
                <a:spcPts val="0"/>
              </a:spcAft>
              <a:defRPr sz="2400" b="1">
                <a:solidFill>
                  <a:srgbClr val="FFFFCC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АНО "ТАМБОВСКОЕ БИБЛИОТЕЧНОЕ ОБЩЕСТВО"</a:t>
            </a:r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3068960"/>
            <a:ext cx="2304256" cy="12241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      </a:t>
            </a:r>
          </a:p>
          <a:p>
            <a:pPr algn="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Задачи проекта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3068960"/>
            <a:ext cx="2520280" cy="122413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Создание интерактивной карты, визуализирующей пространственное расположение сельских объектов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cxnSp>
        <p:nvCxnSpPr>
          <p:cNvPr id="11" name="Прямая со стрелкой 10"/>
          <p:cNvCxnSpPr>
            <a:endCxn id="21" idx="1"/>
          </p:cNvCxnSpPr>
          <p:nvPr/>
        </p:nvCxnSpPr>
        <p:spPr>
          <a:xfrm>
            <a:off x="5940152" y="4005064"/>
            <a:ext cx="720080" cy="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67263" y="1556792"/>
            <a:ext cx="504056" cy="4571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11279" y="1571194"/>
            <a:ext cx="72008" cy="70567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23247" y="1484784"/>
            <a:ext cx="792088" cy="792088"/>
          </a:xfrm>
          <a:prstGeom prst="ellipse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Капля 14"/>
          <p:cNvSpPr/>
          <p:nvPr/>
        </p:nvSpPr>
        <p:spPr>
          <a:xfrm rot="11075510">
            <a:off x="1058243" y="1855856"/>
            <a:ext cx="290730" cy="377303"/>
          </a:xfrm>
          <a:prstGeom prst="teardrop">
            <a:avLst>
              <a:gd name="adj" fmla="val 107060"/>
            </a:avLst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67264" y="3212976"/>
            <a:ext cx="504056" cy="4571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11280" y="3227378"/>
            <a:ext cx="72008" cy="70567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23248" y="3140968"/>
            <a:ext cx="792088" cy="792088"/>
          </a:xfrm>
          <a:prstGeom prst="ellipse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Капля 18"/>
          <p:cNvSpPr/>
          <p:nvPr/>
        </p:nvSpPr>
        <p:spPr>
          <a:xfrm rot="11075510">
            <a:off x="1058244" y="3512040"/>
            <a:ext cx="290730" cy="377303"/>
          </a:xfrm>
          <a:prstGeom prst="teardrop">
            <a:avLst>
              <a:gd name="adj" fmla="val 107060"/>
            </a:avLst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67544" y="5373216"/>
            <a:ext cx="6696744" cy="93610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latin typeface="Book Antiqua" panose="02040602050305030304" pitchFamily="18" charset="0"/>
              </a:rPr>
              <a:t>Обучить группы молодежи методикам работы по сохранению и изучению </a:t>
            </a:r>
            <a:r>
              <a:rPr lang="ru-RU" sz="1600" dirty="0" smtClean="0">
                <a:latin typeface="Book Antiqua" panose="02040602050305030304" pitchFamily="18" charset="0"/>
              </a:rPr>
              <a:t>истории</a:t>
            </a:r>
            <a:r>
              <a:rPr lang="ru-RU" sz="1600" dirty="0" smtClean="0">
                <a:latin typeface="Book Antiqua" panose="02040602050305030304" pitchFamily="18" charset="0"/>
              </a:rPr>
              <a:t> </a:t>
            </a:r>
            <a:r>
              <a:rPr lang="ru-RU" sz="1600" dirty="0" smtClean="0">
                <a:latin typeface="Book Antiqua" panose="02040602050305030304" pitchFamily="18" charset="0"/>
              </a:rPr>
              <a:t>Тамбовской области, организовать самостоятельную исследовательскую работу 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60232" y="3284984"/>
            <a:ext cx="2483768" cy="144016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Обобщение социального и экономического развития тамбовских сел и деревень</a:t>
            </a:r>
            <a:r>
              <a:rPr lang="ru-RU" sz="1600" dirty="0" smtClean="0">
                <a:latin typeface="Book Antiqua" panose="02040602050305030304" pitchFamily="18" charset="0"/>
              </a:rPr>
              <a:t>.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cxnSp>
        <p:nvCxnSpPr>
          <p:cNvPr id="23" name="Соединительная линия уступом 22"/>
          <p:cNvCxnSpPr/>
          <p:nvPr/>
        </p:nvCxnSpPr>
        <p:spPr>
          <a:xfrm rot="10800000" flipV="1">
            <a:off x="7020272" y="4581128"/>
            <a:ext cx="1836712" cy="1224136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услан\Desktop\zeya5pjweg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7950259" cy="53012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5589240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Мастер-класс «Организация интерактивного пополнения и обсуждения материалов по истории исчезнувших поселений»</a:t>
            </a:r>
            <a:br>
              <a:rPr lang="ru-RU" sz="2000" b="1" i="1" dirty="0" smtClean="0"/>
            </a:br>
            <a:r>
              <a:rPr lang="ru-RU" sz="2000" b="1" i="1" dirty="0" smtClean="0"/>
              <a:t> (5 сентября 2018 г. )</a:t>
            </a:r>
            <a:endParaRPr lang="ru-RU" sz="2000" b="1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G:\Фото\Фото0350.jpg"/>
          <p:cNvPicPr>
            <a:picLocks noChangeAspect="1" noChangeArrowheads="1"/>
          </p:cNvPicPr>
          <p:nvPr/>
        </p:nvPicPr>
        <p:blipFill>
          <a:blip r:embed="rId2" cstate="print"/>
          <a:srcRect t="24999" r="67153" b="30208"/>
          <a:stretch>
            <a:fillRect/>
          </a:stretch>
        </p:blipFill>
        <p:spPr bwMode="auto">
          <a:xfrm>
            <a:off x="0" y="4000480"/>
            <a:ext cx="1571636" cy="285752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33702">
            <a:off x="-3140559" y="3418932"/>
            <a:ext cx="17557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Documents\материала по дисертации\орловы давыдовы\Фото01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49" t="10128" r="6678" b="16676"/>
          <a:stretch/>
        </p:blipFill>
        <p:spPr bwMode="auto">
          <a:xfrm rot="4903295">
            <a:off x="-2481667" y="1527368"/>
            <a:ext cx="1727568" cy="109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6050" y="3571876"/>
            <a:ext cx="6215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Документы Государственного архива Тамбовской области (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Ф.4, Ф. 15, Ф.51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57555" y="4572008"/>
            <a:ext cx="5786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Документы </a:t>
            </a:r>
            <a:r>
              <a:rPr lang="ru-RU" sz="2000" dirty="0" smtClean="0"/>
              <a:t>Российского государственного архива древних актов (Ф</a:t>
            </a:r>
            <a:r>
              <a:rPr lang="ru-RU" sz="2000" dirty="0" smtClean="0">
                <a:solidFill>
                  <a:srgbClr val="FF0000"/>
                </a:solidFill>
              </a:rPr>
              <a:t>. 1252, Ф. 1479, Ф. 1254, Ф. 182, Ф. 1262</a:t>
            </a:r>
            <a:r>
              <a:rPr lang="ru-RU" sz="2000" dirty="0" smtClean="0"/>
              <a:t>))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3042" y="2928934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Архивные источники :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43306" y="5715016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Материалы Отдела рукописей Российской государственной библиотеки</a:t>
            </a:r>
            <a:endParaRPr lang="ru-RU" sz="2000" dirty="0"/>
          </a:p>
        </p:txBody>
      </p:sp>
      <p:sp>
        <p:nvSpPr>
          <p:cNvPr id="18" name="Половина рамки 17"/>
          <p:cNvSpPr/>
          <p:nvPr/>
        </p:nvSpPr>
        <p:spPr>
          <a:xfrm>
            <a:off x="2714612" y="3357562"/>
            <a:ext cx="6715172" cy="571504"/>
          </a:xfrm>
          <a:prstGeom prst="halfFrame">
            <a:avLst>
              <a:gd name="adj1" fmla="val 22065"/>
              <a:gd name="adj2" fmla="val 24319"/>
            </a:avLst>
          </a:prstGeom>
          <a:solidFill>
            <a:schemeClr val="tx2">
              <a:lumMod val="60000"/>
              <a:lumOff val="4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42" name="Picture 2" descr="http://opentextnn.ru/data/346.gl_dom_rgia_2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l="19500" r="18999"/>
          <a:stretch>
            <a:fillRect/>
          </a:stretch>
        </p:blipFill>
        <p:spPr bwMode="auto">
          <a:xfrm rot="943251">
            <a:off x="1007321" y="4757128"/>
            <a:ext cx="2234917" cy="2471111"/>
          </a:xfrm>
          <a:prstGeom prst="rect">
            <a:avLst/>
          </a:prstGeom>
          <a:noFill/>
        </p:spPr>
      </p:pic>
      <p:pic>
        <p:nvPicPr>
          <p:cNvPr id="2051" name="Picture 3" descr="D:\Documents\материала по дисертации\орловы давыдовы\Фото02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8" t="14793" r="5930"/>
          <a:stretch/>
        </p:blipFill>
        <p:spPr bwMode="auto">
          <a:xfrm rot="6307279">
            <a:off x="250812" y="5330288"/>
            <a:ext cx="1874348" cy="136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Фото\Фото0352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 l="15278" t="12500" r="12500" b="13541"/>
          <a:stretch>
            <a:fillRect/>
          </a:stretch>
        </p:blipFill>
        <p:spPr bwMode="auto">
          <a:xfrm rot="650522">
            <a:off x="748710" y="3693304"/>
            <a:ext cx="1483268" cy="202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:\Documents\материала по дисертации\орловы давыдовы\Фото016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49" t="10128" r="6678" b="16676"/>
          <a:stretch/>
        </p:blipFill>
        <p:spPr bwMode="auto">
          <a:xfrm rot="4903295">
            <a:off x="-467338" y="3283182"/>
            <a:ext cx="2234264" cy="142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ый треугольник 20"/>
          <p:cNvSpPr/>
          <p:nvPr/>
        </p:nvSpPr>
        <p:spPr>
          <a:xfrm flipH="1">
            <a:off x="5860854" y="6215082"/>
            <a:ext cx="3283145" cy="609770"/>
          </a:xfrm>
          <a:prstGeom prst="rtTriangle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2">
                    <a:lumMod val="90000"/>
                  </a:schemeClr>
                </a:solidFill>
              </a:ln>
            </a:endParaRPr>
          </a:p>
        </p:txBody>
      </p:sp>
      <p:sp>
        <p:nvSpPr>
          <p:cNvPr id="22" name="Прямоугольный треугольник 21"/>
          <p:cNvSpPr/>
          <p:nvPr/>
        </p:nvSpPr>
        <p:spPr>
          <a:xfrm flipH="1">
            <a:off x="5614422" y="6357958"/>
            <a:ext cx="3529578" cy="500042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Сбор </a:t>
            </a:r>
            <a:r>
              <a:rPr lang="ru-RU" sz="2400" b="1" dirty="0" err="1" smtClean="0"/>
              <a:t>источникового</a:t>
            </a:r>
            <a:r>
              <a:rPr lang="ru-RU" sz="2400" b="1" dirty="0" smtClean="0"/>
              <a:t> материала в центральных и региональных библиотеках и архивах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714348" y="1000108"/>
            <a:ext cx="82153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69875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 smtClean="0"/>
              <a:t>Материалы </a:t>
            </a:r>
            <a:r>
              <a:rPr lang="ru-RU" sz="2400" dirty="0" err="1" smtClean="0"/>
              <a:t>поуездного</a:t>
            </a:r>
            <a:r>
              <a:rPr lang="ru-RU" sz="2400" dirty="0" smtClean="0"/>
              <a:t> исследования тамбовских </a:t>
            </a:r>
            <a:r>
              <a:rPr lang="ru-RU" sz="2400" dirty="0" smtClean="0"/>
              <a:t>поселений</a:t>
            </a:r>
            <a:r>
              <a:rPr lang="ru-RU" sz="2400" dirty="0" smtClean="0"/>
              <a:t> </a:t>
            </a:r>
            <a:r>
              <a:rPr lang="ru-RU" sz="2400" dirty="0" smtClean="0"/>
              <a:t>(</a:t>
            </a:r>
            <a:r>
              <a:rPr lang="ru-RU" sz="2400" dirty="0" smtClean="0">
                <a:solidFill>
                  <a:srgbClr val="FF0000"/>
                </a:solidFill>
              </a:rPr>
              <a:t>Сборник статистических сведений по Тамбовской губернии: I – XXIX тома</a:t>
            </a:r>
            <a:r>
              <a:rPr lang="ru-RU" sz="2400" dirty="0" smtClean="0"/>
              <a:t>)</a:t>
            </a:r>
            <a:endParaRPr kumimoji="0" lang="ru-RU" sz="2200" b="1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оловина рамки 25"/>
          <p:cNvSpPr/>
          <p:nvPr/>
        </p:nvSpPr>
        <p:spPr>
          <a:xfrm>
            <a:off x="428596" y="928670"/>
            <a:ext cx="6929486" cy="571504"/>
          </a:xfrm>
          <a:prstGeom prst="halfFrame">
            <a:avLst>
              <a:gd name="adj1" fmla="val 22065"/>
              <a:gd name="adj2" fmla="val 24319"/>
            </a:avLst>
          </a:prstGeom>
          <a:solidFill>
            <a:schemeClr val="tx2">
              <a:lumMod val="60000"/>
              <a:lumOff val="4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0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.userapi.com/c849132/v849132078/1dae0/xeF8QRI2Rds.jpg"/>
          <p:cNvPicPr>
            <a:picLocks noChangeAspect="1" noChangeArrowheads="1"/>
          </p:cNvPicPr>
          <p:nvPr/>
        </p:nvPicPr>
        <p:blipFill>
          <a:blip r:embed="rId2" cstate="print"/>
          <a:srcRect l="14763" r="14753"/>
          <a:stretch>
            <a:fillRect/>
          </a:stretch>
        </p:blipFill>
        <p:spPr bwMode="auto">
          <a:xfrm>
            <a:off x="395536" y="332656"/>
            <a:ext cx="2808312" cy="5400600"/>
          </a:xfrm>
          <a:prstGeom prst="rect">
            <a:avLst/>
          </a:prstGeom>
          <a:noFill/>
        </p:spPr>
      </p:pic>
      <p:pic>
        <p:nvPicPr>
          <p:cNvPr id="2051" name="Picture 3" descr="C:\Users\Руслан\Desktop\_psNxP2wdsE.jpg"/>
          <p:cNvPicPr>
            <a:picLocks noChangeAspect="1" noChangeArrowheads="1"/>
          </p:cNvPicPr>
          <p:nvPr/>
        </p:nvPicPr>
        <p:blipFill>
          <a:blip r:embed="rId3" cstate="print"/>
          <a:srcRect t="28910"/>
          <a:stretch>
            <a:fillRect/>
          </a:stretch>
        </p:blipFill>
        <p:spPr bwMode="auto">
          <a:xfrm>
            <a:off x="3419872" y="332656"/>
            <a:ext cx="5400600" cy="2736305"/>
          </a:xfrm>
          <a:prstGeom prst="rect">
            <a:avLst/>
          </a:prstGeom>
          <a:noFill/>
        </p:spPr>
      </p:pic>
      <p:pic>
        <p:nvPicPr>
          <p:cNvPr id="2053" name="Picture 5" descr="https://pp.userapi.com/c845123/v845123432/888f5/KiFo36THqaI.jpg"/>
          <p:cNvPicPr>
            <a:picLocks noChangeAspect="1" noChangeArrowheads="1"/>
          </p:cNvPicPr>
          <p:nvPr/>
        </p:nvPicPr>
        <p:blipFill>
          <a:blip r:embed="rId4" cstate="print"/>
          <a:srcRect t="10201" r="14978" b="30296"/>
          <a:stretch>
            <a:fillRect/>
          </a:stretch>
        </p:blipFill>
        <p:spPr bwMode="auto">
          <a:xfrm>
            <a:off x="3419872" y="3212976"/>
            <a:ext cx="5400600" cy="25202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5780782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Полевая работа волонтерского сообщества</a:t>
            </a:r>
            <a:endParaRPr lang="ru-RU" sz="32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Руслан\Dropbox\Скриншоты\Скриншот 2018-10-06 16.34.24.png"/>
          <p:cNvPicPr>
            <a:picLocks noChangeAspect="1" noChangeArrowheads="1"/>
          </p:cNvPicPr>
          <p:nvPr/>
        </p:nvPicPr>
        <p:blipFill>
          <a:blip r:embed="rId2" cstate="print"/>
          <a:srcRect l="24599" t="6586" r="25396" b="34872"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79712" y="6237312"/>
            <a:ext cx="5578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Создание групп в социальных сетях</a:t>
            </a:r>
            <a:endParaRPr lang="ru-RU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Руслан\Dropbox\Скриншоты\Скриншот 2018-10-06 16.36.04.png"/>
          <p:cNvPicPr>
            <a:picLocks noChangeAspect="1" noChangeArrowheads="1"/>
          </p:cNvPicPr>
          <p:nvPr/>
        </p:nvPicPr>
        <p:blipFill>
          <a:blip r:embed="rId2" cstate="print"/>
          <a:srcRect l="16524" t="6586" r="18241" b="64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Руслан\Dropbox\Скриншоты\Скриншот 2018-10-06 16.37.25.png"/>
          <p:cNvPicPr>
            <a:picLocks noChangeAspect="1" noChangeArrowheads="1"/>
          </p:cNvPicPr>
          <p:nvPr/>
        </p:nvPicPr>
        <p:blipFill>
          <a:blip r:embed="rId2" cstate="print"/>
          <a:srcRect l="17858" t="5504" r="25448" b="9866"/>
          <a:stretch>
            <a:fillRect/>
          </a:stretch>
        </p:blipFill>
        <p:spPr bwMode="auto">
          <a:xfrm>
            <a:off x="0" y="0"/>
            <a:ext cx="9144000" cy="7245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642</TotalTime>
  <Words>440</Words>
  <Application>Microsoft Office PowerPoint</Application>
  <PresentationFormat>Экран (4:3)</PresentationFormat>
  <Paragraphs>61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OKB-3</dc:creator>
  <cp:lastModifiedBy>OKB-5</cp:lastModifiedBy>
  <cp:revision>73</cp:revision>
  <dcterms:created xsi:type="dcterms:W3CDTF">2016-08-18T16:44:37Z</dcterms:created>
  <dcterms:modified xsi:type="dcterms:W3CDTF">2018-10-06T14:34:24Z</dcterms:modified>
</cp:coreProperties>
</file>