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678" r:id="rId2"/>
  </p:sldMasterIdLst>
  <p:notesMasterIdLst>
    <p:notesMasterId r:id="rId22"/>
  </p:notesMasterIdLst>
  <p:handoutMasterIdLst>
    <p:handoutMasterId r:id="rId23"/>
  </p:handoutMasterIdLst>
  <p:sldIdLst>
    <p:sldId id="304" r:id="rId3"/>
    <p:sldId id="319" r:id="rId4"/>
    <p:sldId id="320" r:id="rId5"/>
    <p:sldId id="321" r:id="rId6"/>
    <p:sldId id="316" r:id="rId7"/>
    <p:sldId id="336" r:id="rId8"/>
    <p:sldId id="337" r:id="rId9"/>
    <p:sldId id="329" r:id="rId10"/>
    <p:sldId id="335" r:id="rId11"/>
    <p:sldId id="328" r:id="rId12"/>
    <p:sldId id="323" r:id="rId13"/>
    <p:sldId id="325" r:id="rId14"/>
    <p:sldId id="324" r:id="rId15"/>
    <p:sldId id="331" r:id="rId16"/>
    <p:sldId id="326" r:id="rId17"/>
    <p:sldId id="327" r:id="rId18"/>
    <p:sldId id="330" r:id="rId19"/>
    <p:sldId id="333" r:id="rId20"/>
    <p:sldId id="305" r:id="rId21"/>
  </p:sldIdLst>
  <p:sldSz cx="13444538" cy="7562850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7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433" autoAdjust="0"/>
  </p:normalViewPr>
  <p:slideViewPr>
    <p:cSldViewPr>
      <p:cViewPr varScale="1">
        <p:scale>
          <a:sx n="104" d="100"/>
          <a:sy n="104" d="100"/>
        </p:scale>
        <p:origin x="72" y="126"/>
      </p:cViewPr>
      <p:guideLst>
        <p:guide orient="horz" pos="2880"/>
        <p:guide pos="271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642" cy="341026"/>
          </a:xfrm>
          <a:prstGeom prst="rect">
            <a:avLst/>
          </a:prstGeom>
        </p:spPr>
        <p:txBody>
          <a:bodyPr vert="horz" lIns="83759" tIns="41880" rIns="83759" bIns="41880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3523" y="0"/>
            <a:ext cx="4300168" cy="341026"/>
          </a:xfrm>
          <a:prstGeom prst="rect">
            <a:avLst/>
          </a:prstGeom>
        </p:spPr>
        <p:txBody>
          <a:bodyPr vert="horz" lIns="83759" tIns="41880" rIns="83759" bIns="41880" rtlCol="0"/>
          <a:lstStyle>
            <a:lvl1pPr algn="r">
              <a:defRPr sz="1100"/>
            </a:lvl1pPr>
          </a:lstStyle>
          <a:p>
            <a:fld id="{D7AEEEC8-1CE7-4CA8-A062-320E819FB01F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50"/>
            <a:ext cx="4301642" cy="341025"/>
          </a:xfrm>
          <a:prstGeom prst="rect">
            <a:avLst/>
          </a:prstGeom>
        </p:spPr>
        <p:txBody>
          <a:bodyPr vert="horz" lIns="83759" tIns="41880" rIns="83759" bIns="41880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3523" y="6456650"/>
            <a:ext cx="4300168" cy="341025"/>
          </a:xfrm>
          <a:prstGeom prst="rect">
            <a:avLst/>
          </a:prstGeom>
        </p:spPr>
        <p:txBody>
          <a:bodyPr vert="horz" lIns="83759" tIns="41880" rIns="83759" bIns="41880" rtlCol="0" anchor="b"/>
          <a:lstStyle>
            <a:lvl1pPr algn="r">
              <a:defRPr sz="1100"/>
            </a:lvl1pPr>
          </a:lstStyle>
          <a:p>
            <a:fld id="{ED0DF780-BBC2-4E00-AD3D-1E18837C7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9360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642" cy="341026"/>
          </a:xfrm>
          <a:prstGeom prst="rect">
            <a:avLst/>
          </a:prstGeom>
        </p:spPr>
        <p:txBody>
          <a:bodyPr vert="horz" lIns="83759" tIns="41880" rIns="83759" bIns="41880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523" y="0"/>
            <a:ext cx="4300168" cy="341026"/>
          </a:xfrm>
          <a:prstGeom prst="rect">
            <a:avLst/>
          </a:prstGeom>
        </p:spPr>
        <p:txBody>
          <a:bodyPr vert="horz" lIns="83759" tIns="41880" rIns="83759" bIns="41880" rtlCol="0"/>
          <a:lstStyle>
            <a:lvl1pPr algn="r">
              <a:defRPr sz="1100"/>
            </a:lvl1pPr>
          </a:lstStyle>
          <a:p>
            <a:fld id="{15D1DF54-2BEF-4940-A1C1-ACC3D0DBAF3A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3759" tIns="41880" rIns="83759" bIns="4188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3254" y="3271845"/>
            <a:ext cx="7940131" cy="2676834"/>
          </a:xfrm>
          <a:prstGeom prst="rect">
            <a:avLst/>
          </a:prstGeom>
        </p:spPr>
        <p:txBody>
          <a:bodyPr vert="horz" lIns="83759" tIns="41880" rIns="83759" bIns="4188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650"/>
            <a:ext cx="4301642" cy="341025"/>
          </a:xfrm>
          <a:prstGeom prst="rect">
            <a:avLst/>
          </a:prstGeom>
        </p:spPr>
        <p:txBody>
          <a:bodyPr vert="horz" lIns="83759" tIns="41880" rIns="83759" bIns="41880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523" y="6456650"/>
            <a:ext cx="4300168" cy="341025"/>
          </a:xfrm>
          <a:prstGeom prst="rect">
            <a:avLst/>
          </a:prstGeom>
        </p:spPr>
        <p:txBody>
          <a:bodyPr vert="horz" lIns="83759" tIns="41880" rIns="83759" bIns="41880" rtlCol="0" anchor="b"/>
          <a:lstStyle>
            <a:lvl1pPr algn="r">
              <a:defRPr sz="1100"/>
            </a:lvl1pPr>
          </a:lstStyle>
          <a:p>
            <a:fld id="{A91424D7-39A1-4146-9157-E048B73C83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523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FF220-1F17-0B4F-ADEF-EE8164E42441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846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FF220-1F17-0B4F-ADEF-EE8164E42441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951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FF220-1F17-0B4F-ADEF-EE8164E42441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153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FF220-1F17-0B4F-ADEF-EE8164E42441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059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FF220-1F17-0B4F-ADEF-EE8164E42441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39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FF220-1F17-0B4F-ADEF-EE8164E42441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302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FF220-1F17-0B4F-ADEF-EE8164E42441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531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FF220-1F17-0B4F-ADEF-EE8164E42441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631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FF220-1F17-0B4F-ADEF-EE8164E42441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710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FF220-1F17-0B4F-ADEF-EE8164E42441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687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FF220-1F17-0B4F-ADEF-EE8164E42441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195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FF220-1F17-0B4F-ADEF-EE8164E42441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176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80567" y="1237717"/>
            <a:ext cx="10083404" cy="2632992"/>
          </a:xfrm>
        </p:spPr>
        <p:txBody>
          <a:bodyPr anchor="b"/>
          <a:lstStyle>
            <a:lvl1pPr algn="ctr">
              <a:defRPr sz="6616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80567" y="3972247"/>
            <a:ext cx="10083404" cy="1825938"/>
          </a:xfrm>
        </p:spPr>
        <p:txBody>
          <a:bodyPr/>
          <a:lstStyle>
            <a:lvl1pPr marL="0" indent="0" algn="ctr">
              <a:buNone/>
              <a:defRPr sz="2646"/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F865-CDF3-074F-9586-BE385BE078C8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08.10.2018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57A4E-7E05-F945-BB81-C3F70B29025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0689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F865-CDF3-074F-9586-BE385BE078C8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08.10.2018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57A4E-7E05-F945-BB81-C3F70B29025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52854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621247" y="402652"/>
            <a:ext cx="2898979" cy="640916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24312" y="402652"/>
            <a:ext cx="8528879" cy="640916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F865-CDF3-074F-9586-BE385BE078C8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08.10.2018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57A4E-7E05-F945-BB81-C3F70B29025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374559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80567" y="1237717"/>
            <a:ext cx="10083404" cy="2632992"/>
          </a:xfrm>
        </p:spPr>
        <p:txBody>
          <a:bodyPr anchor="b"/>
          <a:lstStyle>
            <a:lvl1pPr algn="ctr">
              <a:defRPr sz="6616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80567" y="3972247"/>
            <a:ext cx="10083404" cy="1825938"/>
          </a:xfrm>
        </p:spPr>
        <p:txBody>
          <a:bodyPr/>
          <a:lstStyle>
            <a:lvl1pPr marL="0" indent="0" algn="ctr">
              <a:buNone/>
              <a:defRPr sz="2646"/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F865-CDF3-074F-9586-BE385BE078C8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08.10.2018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57A4E-7E05-F945-BB81-C3F70B29025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87661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F865-CDF3-074F-9586-BE385BE078C8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08.10.2018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57A4E-7E05-F945-BB81-C3F70B29025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98079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7310" y="1885462"/>
            <a:ext cx="11595914" cy="3145935"/>
          </a:xfrm>
        </p:spPr>
        <p:txBody>
          <a:bodyPr anchor="b"/>
          <a:lstStyle>
            <a:lvl1pPr>
              <a:defRPr sz="6616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7310" y="5061158"/>
            <a:ext cx="11595914" cy="1654373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4154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8309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3pPr>
            <a:lvl4pPr marL="151246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661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20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4927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908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323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F865-CDF3-074F-9586-BE385BE078C8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08.10.2018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57A4E-7E05-F945-BB81-C3F70B29025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070089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24312" y="2013259"/>
            <a:ext cx="5713929" cy="47985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06297" y="2013259"/>
            <a:ext cx="5713929" cy="47985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F865-CDF3-074F-9586-BE385BE078C8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08.10.2018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57A4E-7E05-F945-BB81-C3F70B29025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948804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6063" y="402652"/>
            <a:ext cx="11595914" cy="146180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26064" y="1853949"/>
            <a:ext cx="5687669" cy="908592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154" indent="0">
              <a:buNone/>
              <a:defRPr sz="2205" b="1"/>
            </a:lvl2pPr>
            <a:lvl3pPr marL="1008309" indent="0">
              <a:buNone/>
              <a:defRPr sz="1985" b="1"/>
            </a:lvl3pPr>
            <a:lvl4pPr marL="1512463" indent="0">
              <a:buNone/>
              <a:defRPr sz="1764" b="1"/>
            </a:lvl4pPr>
            <a:lvl5pPr marL="2016618" indent="0">
              <a:buNone/>
              <a:defRPr sz="1764" b="1"/>
            </a:lvl5pPr>
            <a:lvl6pPr marL="2520772" indent="0">
              <a:buNone/>
              <a:defRPr sz="1764" b="1"/>
            </a:lvl6pPr>
            <a:lvl7pPr marL="3024927" indent="0">
              <a:buNone/>
              <a:defRPr sz="1764" b="1"/>
            </a:lvl7pPr>
            <a:lvl8pPr marL="3529081" indent="0">
              <a:buNone/>
              <a:defRPr sz="1764" b="1"/>
            </a:lvl8pPr>
            <a:lvl9pPr marL="4033236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26064" y="2762541"/>
            <a:ext cx="5687669" cy="40632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806297" y="1853949"/>
            <a:ext cx="5715680" cy="908592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154" indent="0">
              <a:buNone/>
              <a:defRPr sz="2205" b="1"/>
            </a:lvl2pPr>
            <a:lvl3pPr marL="1008309" indent="0">
              <a:buNone/>
              <a:defRPr sz="1985" b="1"/>
            </a:lvl3pPr>
            <a:lvl4pPr marL="1512463" indent="0">
              <a:buNone/>
              <a:defRPr sz="1764" b="1"/>
            </a:lvl4pPr>
            <a:lvl5pPr marL="2016618" indent="0">
              <a:buNone/>
              <a:defRPr sz="1764" b="1"/>
            </a:lvl5pPr>
            <a:lvl6pPr marL="2520772" indent="0">
              <a:buNone/>
              <a:defRPr sz="1764" b="1"/>
            </a:lvl6pPr>
            <a:lvl7pPr marL="3024927" indent="0">
              <a:buNone/>
              <a:defRPr sz="1764" b="1"/>
            </a:lvl7pPr>
            <a:lvl8pPr marL="3529081" indent="0">
              <a:buNone/>
              <a:defRPr sz="1764" b="1"/>
            </a:lvl8pPr>
            <a:lvl9pPr marL="4033236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806297" y="2762541"/>
            <a:ext cx="5715680" cy="40632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F865-CDF3-074F-9586-BE385BE078C8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08.10.2018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57A4E-7E05-F945-BB81-C3F70B29025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30937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F865-CDF3-074F-9586-BE385BE078C8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08.10.2018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57A4E-7E05-F945-BB81-C3F70B29025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78226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F865-CDF3-074F-9586-BE385BE078C8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08.10.2018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57A4E-7E05-F945-BB81-C3F70B29025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21515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6064" y="504190"/>
            <a:ext cx="4336213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15680" y="1088911"/>
            <a:ext cx="6806297" cy="5374525"/>
          </a:xfrm>
        </p:spPr>
        <p:txBody>
          <a:bodyPr/>
          <a:lstStyle>
            <a:lvl1pPr>
              <a:defRPr sz="3529"/>
            </a:lvl1pPr>
            <a:lvl2pPr>
              <a:defRPr sz="3088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26064" y="2268855"/>
            <a:ext cx="4336213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154" indent="0">
              <a:buNone/>
              <a:defRPr sz="1544"/>
            </a:lvl2pPr>
            <a:lvl3pPr marL="1008309" indent="0">
              <a:buNone/>
              <a:defRPr sz="1323"/>
            </a:lvl3pPr>
            <a:lvl4pPr marL="1512463" indent="0">
              <a:buNone/>
              <a:defRPr sz="1103"/>
            </a:lvl4pPr>
            <a:lvl5pPr marL="2016618" indent="0">
              <a:buNone/>
              <a:defRPr sz="1103"/>
            </a:lvl5pPr>
            <a:lvl6pPr marL="2520772" indent="0">
              <a:buNone/>
              <a:defRPr sz="1103"/>
            </a:lvl6pPr>
            <a:lvl7pPr marL="3024927" indent="0">
              <a:buNone/>
              <a:defRPr sz="1103"/>
            </a:lvl7pPr>
            <a:lvl8pPr marL="3529081" indent="0">
              <a:buNone/>
              <a:defRPr sz="1103"/>
            </a:lvl8pPr>
            <a:lvl9pPr marL="4033236" indent="0">
              <a:buNone/>
              <a:defRPr sz="110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F865-CDF3-074F-9586-BE385BE078C8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08.10.2018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57A4E-7E05-F945-BB81-C3F70B29025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18422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F865-CDF3-074F-9586-BE385BE078C8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08.10.2018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57A4E-7E05-F945-BB81-C3F70B29025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369214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6064" y="504190"/>
            <a:ext cx="4336213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15680" y="1088911"/>
            <a:ext cx="6806297" cy="5374525"/>
          </a:xfrm>
        </p:spPr>
        <p:txBody>
          <a:bodyPr/>
          <a:lstStyle>
            <a:lvl1pPr marL="0" indent="0">
              <a:buNone/>
              <a:defRPr sz="3529"/>
            </a:lvl1pPr>
            <a:lvl2pPr marL="504154" indent="0">
              <a:buNone/>
              <a:defRPr sz="3088"/>
            </a:lvl2pPr>
            <a:lvl3pPr marL="1008309" indent="0">
              <a:buNone/>
              <a:defRPr sz="2646"/>
            </a:lvl3pPr>
            <a:lvl4pPr marL="1512463" indent="0">
              <a:buNone/>
              <a:defRPr sz="2205"/>
            </a:lvl4pPr>
            <a:lvl5pPr marL="2016618" indent="0">
              <a:buNone/>
              <a:defRPr sz="2205"/>
            </a:lvl5pPr>
            <a:lvl6pPr marL="2520772" indent="0">
              <a:buNone/>
              <a:defRPr sz="2205"/>
            </a:lvl6pPr>
            <a:lvl7pPr marL="3024927" indent="0">
              <a:buNone/>
              <a:defRPr sz="2205"/>
            </a:lvl7pPr>
            <a:lvl8pPr marL="3529081" indent="0">
              <a:buNone/>
              <a:defRPr sz="2205"/>
            </a:lvl8pPr>
            <a:lvl9pPr marL="4033236" indent="0">
              <a:buNone/>
              <a:defRPr sz="220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26064" y="2268855"/>
            <a:ext cx="4336213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154" indent="0">
              <a:buNone/>
              <a:defRPr sz="1544"/>
            </a:lvl2pPr>
            <a:lvl3pPr marL="1008309" indent="0">
              <a:buNone/>
              <a:defRPr sz="1323"/>
            </a:lvl3pPr>
            <a:lvl4pPr marL="1512463" indent="0">
              <a:buNone/>
              <a:defRPr sz="1103"/>
            </a:lvl4pPr>
            <a:lvl5pPr marL="2016618" indent="0">
              <a:buNone/>
              <a:defRPr sz="1103"/>
            </a:lvl5pPr>
            <a:lvl6pPr marL="2520772" indent="0">
              <a:buNone/>
              <a:defRPr sz="1103"/>
            </a:lvl6pPr>
            <a:lvl7pPr marL="3024927" indent="0">
              <a:buNone/>
              <a:defRPr sz="1103"/>
            </a:lvl7pPr>
            <a:lvl8pPr marL="3529081" indent="0">
              <a:buNone/>
              <a:defRPr sz="1103"/>
            </a:lvl8pPr>
            <a:lvl9pPr marL="4033236" indent="0">
              <a:buNone/>
              <a:defRPr sz="110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F865-CDF3-074F-9586-BE385BE078C8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08.10.2018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57A4E-7E05-F945-BB81-C3F70B29025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75517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F865-CDF3-074F-9586-BE385BE078C8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08.10.2018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57A4E-7E05-F945-BB81-C3F70B29025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53044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621247" y="402652"/>
            <a:ext cx="2898979" cy="640916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24312" y="402652"/>
            <a:ext cx="8528879" cy="640916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F865-CDF3-074F-9586-BE385BE078C8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08.10.2018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57A4E-7E05-F945-BB81-C3F70B29025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30364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7310" y="1885462"/>
            <a:ext cx="11595914" cy="3145935"/>
          </a:xfrm>
        </p:spPr>
        <p:txBody>
          <a:bodyPr anchor="b"/>
          <a:lstStyle>
            <a:lvl1pPr>
              <a:defRPr sz="6616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7310" y="5061158"/>
            <a:ext cx="11595914" cy="1654373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4154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8309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3pPr>
            <a:lvl4pPr marL="151246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661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20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4927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908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323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F865-CDF3-074F-9586-BE385BE078C8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08.10.2018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57A4E-7E05-F945-BB81-C3F70B29025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74397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24312" y="2013259"/>
            <a:ext cx="5713929" cy="47985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06297" y="2013259"/>
            <a:ext cx="5713929" cy="47985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F865-CDF3-074F-9586-BE385BE078C8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08.10.2018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57A4E-7E05-F945-BB81-C3F70B29025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18452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6063" y="402652"/>
            <a:ext cx="11595914" cy="146180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26064" y="1853949"/>
            <a:ext cx="5687669" cy="908592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154" indent="0">
              <a:buNone/>
              <a:defRPr sz="2205" b="1"/>
            </a:lvl2pPr>
            <a:lvl3pPr marL="1008309" indent="0">
              <a:buNone/>
              <a:defRPr sz="1985" b="1"/>
            </a:lvl3pPr>
            <a:lvl4pPr marL="1512463" indent="0">
              <a:buNone/>
              <a:defRPr sz="1764" b="1"/>
            </a:lvl4pPr>
            <a:lvl5pPr marL="2016618" indent="0">
              <a:buNone/>
              <a:defRPr sz="1764" b="1"/>
            </a:lvl5pPr>
            <a:lvl6pPr marL="2520772" indent="0">
              <a:buNone/>
              <a:defRPr sz="1764" b="1"/>
            </a:lvl6pPr>
            <a:lvl7pPr marL="3024927" indent="0">
              <a:buNone/>
              <a:defRPr sz="1764" b="1"/>
            </a:lvl7pPr>
            <a:lvl8pPr marL="3529081" indent="0">
              <a:buNone/>
              <a:defRPr sz="1764" b="1"/>
            </a:lvl8pPr>
            <a:lvl9pPr marL="4033236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26064" y="2762541"/>
            <a:ext cx="5687669" cy="40632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806297" y="1853949"/>
            <a:ext cx="5715680" cy="908592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154" indent="0">
              <a:buNone/>
              <a:defRPr sz="2205" b="1"/>
            </a:lvl2pPr>
            <a:lvl3pPr marL="1008309" indent="0">
              <a:buNone/>
              <a:defRPr sz="1985" b="1"/>
            </a:lvl3pPr>
            <a:lvl4pPr marL="1512463" indent="0">
              <a:buNone/>
              <a:defRPr sz="1764" b="1"/>
            </a:lvl4pPr>
            <a:lvl5pPr marL="2016618" indent="0">
              <a:buNone/>
              <a:defRPr sz="1764" b="1"/>
            </a:lvl5pPr>
            <a:lvl6pPr marL="2520772" indent="0">
              <a:buNone/>
              <a:defRPr sz="1764" b="1"/>
            </a:lvl6pPr>
            <a:lvl7pPr marL="3024927" indent="0">
              <a:buNone/>
              <a:defRPr sz="1764" b="1"/>
            </a:lvl7pPr>
            <a:lvl8pPr marL="3529081" indent="0">
              <a:buNone/>
              <a:defRPr sz="1764" b="1"/>
            </a:lvl8pPr>
            <a:lvl9pPr marL="4033236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806297" y="2762541"/>
            <a:ext cx="5715680" cy="40632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F865-CDF3-074F-9586-BE385BE078C8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08.10.2018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57A4E-7E05-F945-BB81-C3F70B29025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791976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F865-CDF3-074F-9586-BE385BE078C8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08.10.2018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57A4E-7E05-F945-BB81-C3F70B29025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49988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F865-CDF3-074F-9586-BE385BE078C8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08.10.2018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57A4E-7E05-F945-BB81-C3F70B29025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920489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6064" y="504190"/>
            <a:ext cx="4336213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15680" y="1088911"/>
            <a:ext cx="6806297" cy="5374525"/>
          </a:xfrm>
        </p:spPr>
        <p:txBody>
          <a:bodyPr/>
          <a:lstStyle>
            <a:lvl1pPr>
              <a:defRPr sz="3529"/>
            </a:lvl1pPr>
            <a:lvl2pPr>
              <a:defRPr sz="3088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26064" y="2268855"/>
            <a:ext cx="4336213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154" indent="0">
              <a:buNone/>
              <a:defRPr sz="1544"/>
            </a:lvl2pPr>
            <a:lvl3pPr marL="1008309" indent="0">
              <a:buNone/>
              <a:defRPr sz="1323"/>
            </a:lvl3pPr>
            <a:lvl4pPr marL="1512463" indent="0">
              <a:buNone/>
              <a:defRPr sz="1103"/>
            </a:lvl4pPr>
            <a:lvl5pPr marL="2016618" indent="0">
              <a:buNone/>
              <a:defRPr sz="1103"/>
            </a:lvl5pPr>
            <a:lvl6pPr marL="2520772" indent="0">
              <a:buNone/>
              <a:defRPr sz="1103"/>
            </a:lvl6pPr>
            <a:lvl7pPr marL="3024927" indent="0">
              <a:buNone/>
              <a:defRPr sz="1103"/>
            </a:lvl7pPr>
            <a:lvl8pPr marL="3529081" indent="0">
              <a:buNone/>
              <a:defRPr sz="1103"/>
            </a:lvl8pPr>
            <a:lvl9pPr marL="4033236" indent="0">
              <a:buNone/>
              <a:defRPr sz="110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F865-CDF3-074F-9586-BE385BE078C8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08.10.2018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57A4E-7E05-F945-BB81-C3F70B29025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33119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6064" y="504190"/>
            <a:ext cx="4336213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15680" y="1088911"/>
            <a:ext cx="6806297" cy="5374525"/>
          </a:xfrm>
        </p:spPr>
        <p:txBody>
          <a:bodyPr/>
          <a:lstStyle>
            <a:lvl1pPr marL="0" indent="0">
              <a:buNone/>
              <a:defRPr sz="3529"/>
            </a:lvl1pPr>
            <a:lvl2pPr marL="504154" indent="0">
              <a:buNone/>
              <a:defRPr sz="3088"/>
            </a:lvl2pPr>
            <a:lvl3pPr marL="1008309" indent="0">
              <a:buNone/>
              <a:defRPr sz="2646"/>
            </a:lvl3pPr>
            <a:lvl4pPr marL="1512463" indent="0">
              <a:buNone/>
              <a:defRPr sz="2205"/>
            </a:lvl4pPr>
            <a:lvl5pPr marL="2016618" indent="0">
              <a:buNone/>
              <a:defRPr sz="2205"/>
            </a:lvl5pPr>
            <a:lvl6pPr marL="2520772" indent="0">
              <a:buNone/>
              <a:defRPr sz="2205"/>
            </a:lvl6pPr>
            <a:lvl7pPr marL="3024927" indent="0">
              <a:buNone/>
              <a:defRPr sz="2205"/>
            </a:lvl7pPr>
            <a:lvl8pPr marL="3529081" indent="0">
              <a:buNone/>
              <a:defRPr sz="2205"/>
            </a:lvl8pPr>
            <a:lvl9pPr marL="4033236" indent="0">
              <a:buNone/>
              <a:defRPr sz="220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26064" y="2268855"/>
            <a:ext cx="4336213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154" indent="0">
              <a:buNone/>
              <a:defRPr sz="1544"/>
            </a:lvl2pPr>
            <a:lvl3pPr marL="1008309" indent="0">
              <a:buNone/>
              <a:defRPr sz="1323"/>
            </a:lvl3pPr>
            <a:lvl4pPr marL="1512463" indent="0">
              <a:buNone/>
              <a:defRPr sz="1103"/>
            </a:lvl4pPr>
            <a:lvl5pPr marL="2016618" indent="0">
              <a:buNone/>
              <a:defRPr sz="1103"/>
            </a:lvl5pPr>
            <a:lvl6pPr marL="2520772" indent="0">
              <a:buNone/>
              <a:defRPr sz="1103"/>
            </a:lvl6pPr>
            <a:lvl7pPr marL="3024927" indent="0">
              <a:buNone/>
              <a:defRPr sz="1103"/>
            </a:lvl7pPr>
            <a:lvl8pPr marL="3529081" indent="0">
              <a:buNone/>
              <a:defRPr sz="1103"/>
            </a:lvl8pPr>
            <a:lvl9pPr marL="4033236" indent="0">
              <a:buNone/>
              <a:defRPr sz="110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F865-CDF3-074F-9586-BE385BE078C8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08.10.2018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57A4E-7E05-F945-BB81-C3F70B29025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77446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4312" y="402652"/>
            <a:ext cx="11595914" cy="146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24312" y="2013259"/>
            <a:ext cx="11595914" cy="479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924312" y="7009642"/>
            <a:ext cx="3025021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4F865-CDF3-074F-9586-BE385BE078C8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08.10.2018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453503" y="7009642"/>
            <a:ext cx="4537532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495205" y="7009642"/>
            <a:ext cx="3025021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57A4E-7E05-F945-BB81-C3F70B29025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9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ransition spd="slow">
    <p:fade/>
  </p:transition>
  <p:txStyles>
    <p:titleStyle>
      <a:lvl1pPr algn="l" defTabSz="1008309" rtl="0" eaLnBrk="1" latinLnBrk="0" hangingPunct="1">
        <a:lnSpc>
          <a:spcPct val="90000"/>
        </a:lnSpc>
        <a:spcBef>
          <a:spcPct val="0"/>
        </a:spcBef>
        <a:buNone/>
        <a:defRPr sz="4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77" indent="-252077" algn="l" defTabSz="1008309" rtl="0" eaLnBrk="1" latinLnBrk="0" hangingPunct="1">
        <a:lnSpc>
          <a:spcPct val="90000"/>
        </a:lnSpc>
        <a:spcBef>
          <a:spcPts val="1103"/>
        </a:spcBef>
        <a:buFont typeface="Arial"/>
        <a:buChar char="•"/>
        <a:defRPr sz="3088" kern="1200">
          <a:solidFill>
            <a:schemeClr val="tx1"/>
          </a:solidFill>
          <a:latin typeface="+mn-lt"/>
          <a:ea typeface="+mn-ea"/>
          <a:cs typeface="+mn-cs"/>
        </a:defRPr>
      </a:lvl1pPr>
      <a:lvl2pPr marL="756232" indent="-252077" algn="l" defTabSz="1008309" rtl="0" eaLnBrk="1" latinLnBrk="0" hangingPunct="1">
        <a:lnSpc>
          <a:spcPct val="90000"/>
        </a:lnSpc>
        <a:spcBef>
          <a:spcPts val="551"/>
        </a:spcBef>
        <a:buFont typeface="Arial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386" indent="-252077" algn="l" defTabSz="1008309" rtl="0" eaLnBrk="1" latinLnBrk="0" hangingPunct="1">
        <a:lnSpc>
          <a:spcPct val="90000"/>
        </a:lnSpc>
        <a:spcBef>
          <a:spcPts val="551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541" indent="-252077" algn="l" defTabSz="1008309" rtl="0" eaLnBrk="1" latinLnBrk="0" hangingPunct="1">
        <a:lnSpc>
          <a:spcPct val="90000"/>
        </a:lnSpc>
        <a:spcBef>
          <a:spcPts val="551"/>
        </a:spcBef>
        <a:buFont typeface="Arial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268695" indent="-252077" algn="l" defTabSz="1008309" rtl="0" eaLnBrk="1" latinLnBrk="0" hangingPunct="1">
        <a:lnSpc>
          <a:spcPct val="90000"/>
        </a:lnSpc>
        <a:spcBef>
          <a:spcPts val="551"/>
        </a:spcBef>
        <a:buFont typeface="Arial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772849" indent="-252077" algn="l" defTabSz="1008309" rtl="0" eaLnBrk="1" latinLnBrk="0" hangingPunct="1">
        <a:lnSpc>
          <a:spcPct val="90000"/>
        </a:lnSpc>
        <a:spcBef>
          <a:spcPts val="551"/>
        </a:spcBef>
        <a:buFont typeface="Arial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7004" indent="-252077" algn="l" defTabSz="1008309" rtl="0" eaLnBrk="1" latinLnBrk="0" hangingPunct="1">
        <a:lnSpc>
          <a:spcPct val="90000"/>
        </a:lnSpc>
        <a:spcBef>
          <a:spcPts val="551"/>
        </a:spcBef>
        <a:buFont typeface="Arial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81158" indent="-252077" algn="l" defTabSz="1008309" rtl="0" eaLnBrk="1" latinLnBrk="0" hangingPunct="1">
        <a:lnSpc>
          <a:spcPct val="90000"/>
        </a:lnSpc>
        <a:spcBef>
          <a:spcPts val="551"/>
        </a:spcBef>
        <a:buFont typeface="Arial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5313" indent="-252077" algn="l" defTabSz="1008309" rtl="0" eaLnBrk="1" latinLnBrk="0" hangingPunct="1">
        <a:lnSpc>
          <a:spcPct val="90000"/>
        </a:lnSpc>
        <a:spcBef>
          <a:spcPts val="551"/>
        </a:spcBef>
        <a:buFont typeface="Arial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154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309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463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618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0772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4927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9081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3236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4312" y="402652"/>
            <a:ext cx="11595914" cy="146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24312" y="2013259"/>
            <a:ext cx="11595914" cy="479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924312" y="7009642"/>
            <a:ext cx="3025021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4F865-CDF3-074F-9586-BE385BE078C8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08.10.2018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453503" y="7009642"/>
            <a:ext cx="4537532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495205" y="7009642"/>
            <a:ext cx="3025021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57A4E-7E05-F945-BB81-C3F70B29025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22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ransition spd="slow">
    <p:fade/>
  </p:transition>
  <p:txStyles>
    <p:titleStyle>
      <a:lvl1pPr algn="l" defTabSz="1008309" rtl="0" eaLnBrk="1" latinLnBrk="0" hangingPunct="1">
        <a:lnSpc>
          <a:spcPct val="90000"/>
        </a:lnSpc>
        <a:spcBef>
          <a:spcPct val="0"/>
        </a:spcBef>
        <a:buNone/>
        <a:defRPr sz="4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77" indent="-252077" algn="l" defTabSz="1008309" rtl="0" eaLnBrk="1" latinLnBrk="0" hangingPunct="1">
        <a:lnSpc>
          <a:spcPct val="90000"/>
        </a:lnSpc>
        <a:spcBef>
          <a:spcPts val="1103"/>
        </a:spcBef>
        <a:buFont typeface="Arial"/>
        <a:buChar char="•"/>
        <a:defRPr sz="3088" kern="1200">
          <a:solidFill>
            <a:schemeClr val="tx1"/>
          </a:solidFill>
          <a:latin typeface="+mn-lt"/>
          <a:ea typeface="+mn-ea"/>
          <a:cs typeface="+mn-cs"/>
        </a:defRPr>
      </a:lvl1pPr>
      <a:lvl2pPr marL="756232" indent="-252077" algn="l" defTabSz="1008309" rtl="0" eaLnBrk="1" latinLnBrk="0" hangingPunct="1">
        <a:lnSpc>
          <a:spcPct val="90000"/>
        </a:lnSpc>
        <a:spcBef>
          <a:spcPts val="551"/>
        </a:spcBef>
        <a:buFont typeface="Arial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386" indent="-252077" algn="l" defTabSz="1008309" rtl="0" eaLnBrk="1" latinLnBrk="0" hangingPunct="1">
        <a:lnSpc>
          <a:spcPct val="90000"/>
        </a:lnSpc>
        <a:spcBef>
          <a:spcPts val="551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541" indent="-252077" algn="l" defTabSz="1008309" rtl="0" eaLnBrk="1" latinLnBrk="0" hangingPunct="1">
        <a:lnSpc>
          <a:spcPct val="90000"/>
        </a:lnSpc>
        <a:spcBef>
          <a:spcPts val="551"/>
        </a:spcBef>
        <a:buFont typeface="Arial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268695" indent="-252077" algn="l" defTabSz="1008309" rtl="0" eaLnBrk="1" latinLnBrk="0" hangingPunct="1">
        <a:lnSpc>
          <a:spcPct val="90000"/>
        </a:lnSpc>
        <a:spcBef>
          <a:spcPts val="551"/>
        </a:spcBef>
        <a:buFont typeface="Arial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772849" indent="-252077" algn="l" defTabSz="1008309" rtl="0" eaLnBrk="1" latinLnBrk="0" hangingPunct="1">
        <a:lnSpc>
          <a:spcPct val="90000"/>
        </a:lnSpc>
        <a:spcBef>
          <a:spcPts val="551"/>
        </a:spcBef>
        <a:buFont typeface="Arial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7004" indent="-252077" algn="l" defTabSz="1008309" rtl="0" eaLnBrk="1" latinLnBrk="0" hangingPunct="1">
        <a:lnSpc>
          <a:spcPct val="90000"/>
        </a:lnSpc>
        <a:spcBef>
          <a:spcPts val="551"/>
        </a:spcBef>
        <a:buFont typeface="Arial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81158" indent="-252077" algn="l" defTabSz="1008309" rtl="0" eaLnBrk="1" latinLnBrk="0" hangingPunct="1">
        <a:lnSpc>
          <a:spcPct val="90000"/>
        </a:lnSpc>
        <a:spcBef>
          <a:spcPts val="551"/>
        </a:spcBef>
        <a:buFont typeface="Arial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5313" indent="-252077" algn="l" defTabSz="1008309" rtl="0" eaLnBrk="1" latinLnBrk="0" hangingPunct="1">
        <a:lnSpc>
          <a:spcPct val="90000"/>
        </a:lnSpc>
        <a:spcBef>
          <a:spcPts val="551"/>
        </a:spcBef>
        <a:buFont typeface="Arial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154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309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463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618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0772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4927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9081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3236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8.jpeg"/><Relationship Id="rId7" Type="http://schemas.openxmlformats.org/officeDocument/2006/relationships/image" Target="../media/image40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krlibspb@yandex.ru" TargetMode="Externa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2264492"/>
            <a:ext cx="13444538" cy="2677376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132"/>
                    </a14:imgEffect>
                    <a14:imgEffect>
                      <a14:saturation sat="89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863" r="2659" b="25528"/>
          <a:stretch/>
        </p:blipFill>
        <p:spPr>
          <a:xfrm flipH="1">
            <a:off x="-1560320" y="365913"/>
            <a:ext cx="15199449" cy="48228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3482" y="2957841"/>
            <a:ext cx="12340578" cy="2632889"/>
          </a:xfrm>
        </p:spPr>
        <p:txBody>
          <a:bodyPr>
            <a:noAutofit/>
          </a:bodyPr>
          <a:lstStyle/>
          <a:p>
            <a:pPr>
              <a:lnSpc>
                <a:spcPts val="5955"/>
              </a:lnSpc>
            </a:pPr>
            <a:r>
              <a:rPr lang="ru-RU" sz="4411" b="1" spc="331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ОСОБЕННОСТИ СИСТЕМЫ ПРОДВИЖЕНИЯ КРАЕВЕДЧЕСКИХ РЕСУРСОВ И УСЛУГ</a:t>
            </a:r>
            <a:r>
              <a:rPr lang="ru-RU" sz="4852" b="1" spc="331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ru-RU" sz="4852" b="1" spc="331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ru-RU" sz="2646" dirty="0">
                <a:solidFill>
                  <a:srgbClr val="FEFFFF">
                    <a:lumMod val="1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на примере деятельности ЦБС Красносельского  района Санкт-Петербурга</a:t>
            </a:r>
            <a:br>
              <a:rPr lang="ru-RU" sz="2646" dirty="0">
                <a:solidFill>
                  <a:srgbClr val="FEFFFF">
                    <a:lumMod val="10000"/>
                  </a:srgbClr>
                </a:solidFill>
                <a:latin typeface="Calibri" charset="0"/>
                <a:ea typeface="Calibri" charset="0"/>
                <a:cs typeface="Calibri" charset="0"/>
              </a:rPr>
            </a:br>
            <a:endParaRPr lang="ru-RU" sz="5293" dirty="0">
              <a:solidFill>
                <a:schemeClr val="accent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47210" y="6580510"/>
            <a:ext cx="10083403" cy="1825866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/>
          <a:p>
            <a:pPr>
              <a:lnSpc>
                <a:spcPts val="2514"/>
              </a:lnSpc>
            </a:pPr>
            <a:r>
              <a:rPr lang="ru-RU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ВОЛОГДА</a:t>
            </a:r>
            <a:endParaRPr lang="ru-RU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>
              <a:lnSpc>
                <a:spcPts val="2514"/>
              </a:lnSpc>
            </a:pPr>
            <a:r>
              <a:rPr lang="ru-RU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9 </a:t>
            </a:r>
            <a:r>
              <a:rPr lang="ru-RU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ОКТЯБРЯ 2018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94314" y="5439524"/>
            <a:ext cx="10818912" cy="97469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088" b="1" dirty="0">
                <a:solidFill>
                  <a:prstClr val="white"/>
                </a:solidFill>
                <a:ea typeface="Calibri" charset="0"/>
                <a:cs typeface="Calibri" charset="0"/>
              </a:rPr>
              <a:t>	</a:t>
            </a:r>
            <a:r>
              <a:rPr lang="ru-RU" sz="2646" b="1" dirty="0">
                <a:solidFill>
                  <a:prstClr val="white"/>
                </a:solidFill>
                <a:ea typeface="Calibri" charset="0"/>
                <a:cs typeface="Calibri" charset="0"/>
              </a:rPr>
              <a:t>XIX ВСЕРОССИЙСКИЙ НАУЧНО-ПРАКТИЧЕСКИЙ  </a:t>
            </a:r>
            <a:br>
              <a:rPr lang="ru-RU" sz="2646" b="1" dirty="0">
                <a:solidFill>
                  <a:prstClr val="white"/>
                </a:solidFill>
                <a:ea typeface="Calibri" charset="0"/>
                <a:cs typeface="Calibri" charset="0"/>
              </a:rPr>
            </a:br>
            <a:r>
              <a:rPr lang="ru-RU" sz="2646" b="1" dirty="0">
                <a:solidFill>
                  <a:prstClr val="white"/>
                </a:solidFill>
                <a:ea typeface="Calibri" charset="0"/>
                <a:cs typeface="Calibri" charset="0"/>
              </a:rPr>
              <a:t>СЕМИНАР «ПРОБЛЕМЫ КРАЕВЕДЧЕСКОЙ ДЕЯТЕЛЬНОСТИ БИБЛИОТЕК»</a:t>
            </a:r>
          </a:p>
        </p:txBody>
      </p:sp>
    </p:spTree>
    <p:extLst>
      <p:ext uri="{BB962C8B-B14F-4D97-AF65-F5344CB8AC3E}">
        <p14:creationId xmlns:p14="http://schemas.microsoft.com/office/powerpoint/2010/main" val="64580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92" y="949304"/>
            <a:ext cx="2722462" cy="23622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885" y="-325319"/>
            <a:ext cx="2722462" cy="23622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172" y="-280455"/>
            <a:ext cx="2722462" cy="2362238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46147" y="785255"/>
            <a:ext cx="12109865" cy="86257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646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ru-RU" sz="2646" dirty="0">
                <a:latin typeface="Calibri" charset="0"/>
                <a:ea typeface="Calibri" charset="0"/>
                <a:cs typeface="Calibri" charset="0"/>
              </a:rPr>
              <a:t>ЦБС КРАСНОСЕЛЬСКОГО РАЙОНА</a:t>
            </a:r>
            <a:r>
              <a:rPr lang="en-US" sz="2646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646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| </a:t>
            </a:r>
            <a:r>
              <a:rPr lang="ru-RU" sz="2646" dirty="0" smtClean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ПРОДВИЖЕНИЕ В СОЦИАЛЬНЫХ СЕТЯХ</a:t>
            </a:r>
          </a:p>
          <a:p>
            <a:endParaRPr lang="ru-RU" sz="2646" dirty="0">
              <a:solidFill>
                <a:schemeClr val="accent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6147" y="6791870"/>
            <a:ext cx="12067486" cy="770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5" dirty="0">
                <a:solidFill>
                  <a:schemeClr val="accent1">
                    <a:lumMod val="75000"/>
                  </a:schemeClr>
                </a:solidFill>
              </a:rPr>
              <a:t>Краеведение: </a:t>
            </a:r>
            <a:r>
              <a:rPr lang="ru-RU" sz="2205" dirty="0" err="1">
                <a:solidFill>
                  <a:schemeClr val="accent1">
                    <a:lumMod val="75000"/>
                  </a:schemeClr>
                </a:solidFill>
              </a:rPr>
              <a:t>Красносельский</a:t>
            </a:r>
            <a:r>
              <a:rPr lang="ru-RU" sz="2205" dirty="0">
                <a:solidFill>
                  <a:schemeClr val="accent1">
                    <a:lumMod val="75000"/>
                  </a:schemeClr>
                </a:solidFill>
              </a:rPr>
              <a:t> район  </a:t>
            </a:r>
            <a:endParaRPr lang="ru-RU" sz="2205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205" dirty="0" smtClean="0">
                <a:solidFill>
                  <a:schemeClr val="accent1">
                    <a:lumMod val="75000"/>
                  </a:schemeClr>
                </a:solidFill>
              </a:rPr>
              <a:t>vk.com/</a:t>
            </a:r>
            <a:r>
              <a:rPr lang="en-US" sz="2205" dirty="0" err="1" smtClean="0">
                <a:solidFill>
                  <a:schemeClr val="accent1">
                    <a:lumMod val="75000"/>
                  </a:schemeClr>
                </a:solidFill>
              </a:rPr>
              <a:t>krlibspb</a:t>
            </a:r>
            <a:r>
              <a:rPr lang="ru-RU" sz="2205" dirty="0" smtClean="0">
                <a:solidFill>
                  <a:schemeClr val="accent1">
                    <a:lumMod val="75000"/>
                  </a:schemeClr>
                </a:solidFill>
              </a:rPr>
              <a:t>, подписчиков: 1760</a:t>
            </a:r>
            <a:endParaRPr lang="ru-RU" sz="2205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6792" y="452131"/>
            <a:ext cx="12662927" cy="26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3" b="1" spc="33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ГОСУДАРСТВЕННАЯ ПРОГРАММА «РАЗВИТИЕ СФЕРЫ КУЛЬТУРЫ В САНКТ-ПЕТЕРБУРГЕ»</a:t>
            </a:r>
            <a:endParaRPr lang="ru-RU" sz="1103" b="1" spc="331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18" y="520536"/>
            <a:ext cx="164736" cy="142940"/>
          </a:xfrm>
          <a:prstGeom prst="rect">
            <a:avLst/>
          </a:prstGeom>
        </p:spPr>
      </p:pic>
      <p:sp>
        <p:nvSpPr>
          <p:cNvPr id="17" name="object 8"/>
          <p:cNvSpPr/>
          <p:nvPr/>
        </p:nvSpPr>
        <p:spPr>
          <a:xfrm>
            <a:off x="697218" y="1724025"/>
            <a:ext cx="5267021" cy="5044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63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669" y="1711097"/>
            <a:ext cx="5714286" cy="19047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720" y="3629025"/>
            <a:ext cx="5714286" cy="1904762"/>
          </a:xfrm>
          <a:prstGeom prst="rect">
            <a:avLst/>
          </a:prstGeom>
        </p:spPr>
      </p:pic>
      <p:pic>
        <p:nvPicPr>
          <p:cNvPr id="5122" name="Picture 2" descr="https://pp.userapi.com/c850136/v850136551/403e0/HvSFM5VS39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720" y="5534025"/>
            <a:ext cx="571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5474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92" y="949304"/>
            <a:ext cx="2722462" cy="23622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885" y="-325319"/>
            <a:ext cx="2722462" cy="23622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172" y="-280455"/>
            <a:ext cx="2722462" cy="2362238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46147" y="785255"/>
            <a:ext cx="12109865" cy="14617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646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ru-RU" sz="2646" dirty="0">
                <a:latin typeface="Calibri" charset="0"/>
                <a:ea typeface="Calibri" charset="0"/>
                <a:cs typeface="Calibri" charset="0"/>
              </a:rPr>
              <a:t>ЦБС КРАСНОСЕЛЬСКОГО РАЙОНА</a:t>
            </a:r>
            <a:r>
              <a:rPr lang="en-US" sz="2646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| </a:t>
            </a:r>
            <a:r>
              <a:rPr lang="ru-RU" sz="2646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МЕРОПРИЯТИЯ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569895" y="2413464"/>
            <a:ext cx="128712" cy="5160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/>
          </a:p>
        </p:txBody>
      </p:sp>
      <p:sp>
        <p:nvSpPr>
          <p:cNvPr id="20" name="Прямоугольник 19"/>
          <p:cNvSpPr/>
          <p:nvPr/>
        </p:nvSpPr>
        <p:spPr>
          <a:xfrm>
            <a:off x="6577719" y="2517213"/>
            <a:ext cx="128712" cy="4069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/>
          </a:p>
        </p:txBody>
      </p:sp>
      <p:sp>
        <p:nvSpPr>
          <p:cNvPr id="13" name="Прямоугольник 12"/>
          <p:cNvSpPr/>
          <p:nvPr/>
        </p:nvSpPr>
        <p:spPr>
          <a:xfrm>
            <a:off x="635455" y="1711162"/>
            <a:ext cx="12331429" cy="567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88" b="1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Историко-краеведческие конференции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641532" y="2763289"/>
            <a:ext cx="128712" cy="4763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/>
          </a:p>
        </p:txBody>
      </p:sp>
      <p:sp>
        <p:nvSpPr>
          <p:cNvPr id="26" name="Прямоугольник 25"/>
          <p:cNvSpPr/>
          <p:nvPr/>
        </p:nvSpPr>
        <p:spPr>
          <a:xfrm>
            <a:off x="10126957" y="2711607"/>
            <a:ext cx="128712" cy="4763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/>
          </a:p>
        </p:txBody>
      </p:sp>
      <p:sp>
        <p:nvSpPr>
          <p:cNvPr id="21" name="Прямоугольник 20"/>
          <p:cNvSpPr/>
          <p:nvPr/>
        </p:nvSpPr>
        <p:spPr>
          <a:xfrm>
            <a:off x="795677" y="6232614"/>
            <a:ext cx="11960335" cy="770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5" b="1" dirty="0"/>
              <a:t>Сохранение культурно-исторического наследия</a:t>
            </a:r>
            <a:r>
              <a:rPr lang="ru-RU" sz="2205" dirty="0"/>
              <a:t>: в 2017 году были организованы </a:t>
            </a:r>
            <a:r>
              <a:rPr lang="en-US" sz="2205" dirty="0"/>
              <a:t/>
            </a:r>
            <a:br>
              <a:rPr lang="en-US" sz="2205" dirty="0"/>
            </a:br>
            <a:r>
              <a:rPr lang="ru-RU" sz="2205" dirty="0" smtClean="0"/>
              <a:t>три </a:t>
            </a:r>
            <a:r>
              <a:rPr lang="ru-RU" sz="2205" dirty="0"/>
              <a:t>историко-краеведческие конференции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" t="17391" r="5407"/>
          <a:stretch/>
        </p:blipFill>
        <p:spPr>
          <a:xfrm>
            <a:off x="795676" y="2461309"/>
            <a:ext cx="5995977" cy="37301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8" t="7456" b="5041"/>
          <a:stretch/>
        </p:blipFill>
        <p:spPr>
          <a:xfrm>
            <a:off x="6934551" y="2442209"/>
            <a:ext cx="5821460" cy="374926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6792" y="452131"/>
            <a:ext cx="12662927" cy="26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3" b="1" spc="33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ГОСУДАРСТВЕННАЯ ПРОГРАММА «РАЗВИТИЕ СФЕРЫ КУЛЬТУРЫ В САНКТ-ПЕТЕРБУРГЕ»</a:t>
            </a:r>
            <a:endParaRPr lang="ru-RU" sz="1103" b="1" spc="331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18" y="520536"/>
            <a:ext cx="164736" cy="14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336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krlib.ru/assets/components/gallery/connector.php?action=web/phpthumb&amp;ctx=web&amp;w=800&amp;h=800&amp;zc=0&amp;far=&amp;q=90&amp;src=%2Fassets%2Fgallery%2F393%2F55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42867" y="1858749"/>
            <a:ext cx="5833855" cy="3894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" r="2879" b="4454"/>
          <a:stretch/>
        </p:blipFill>
        <p:spPr bwMode="auto">
          <a:xfrm>
            <a:off x="688525" y="1858749"/>
            <a:ext cx="6112518" cy="3894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92" y="949304"/>
            <a:ext cx="2722462" cy="23622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885" y="-325319"/>
            <a:ext cx="2722462" cy="23622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172" y="-280455"/>
            <a:ext cx="2722462" cy="2362238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46147" y="785255"/>
            <a:ext cx="12109865" cy="14617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646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ru-RU" sz="2646" dirty="0">
                <a:latin typeface="Calibri" charset="0"/>
                <a:ea typeface="Calibri" charset="0"/>
                <a:cs typeface="Calibri" charset="0"/>
              </a:rPr>
              <a:t>ЦБС КРАСНОСЕЛЬСКОГО РАЙОНА</a:t>
            </a:r>
            <a:r>
              <a:rPr lang="en-US" sz="2646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646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| </a:t>
            </a:r>
            <a:r>
              <a:rPr lang="ru-RU" sz="2646" dirty="0" smtClean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ИСТОРИКО-КРАЕВЕДЧЕСКАЯ </a:t>
            </a:r>
            <a:r>
              <a:rPr lang="ru-RU" sz="2646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ДЕЯТЕЛЬНОСТЬ</a:t>
            </a:r>
          </a:p>
          <a:p>
            <a:endParaRPr lang="ru-RU" sz="2646" dirty="0">
              <a:solidFill>
                <a:schemeClr val="accent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767325" y="1509981"/>
            <a:ext cx="128712" cy="5160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/>
          </a:p>
        </p:txBody>
      </p:sp>
      <p:sp>
        <p:nvSpPr>
          <p:cNvPr id="21" name="Прямоугольник 20"/>
          <p:cNvSpPr/>
          <p:nvPr/>
        </p:nvSpPr>
        <p:spPr>
          <a:xfrm>
            <a:off x="672226" y="5939708"/>
            <a:ext cx="12067486" cy="1110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5" b="1" dirty="0"/>
              <a:t>Библиотеки как хранители культурно-исторического наследия </a:t>
            </a:r>
            <a:r>
              <a:rPr lang="ru-RU" sz="2205" dirty="0"/>
              <a:t>в течение года проводят множество социально значимых мероприятий: лекций, выставок артефактов, велосипедных </a:t>
            </a:r>
          </a:p>
          <a:p>
            <a:pPr algn="ctr"/>
            <a:r>
              <a:rPr lang="ru-RU" sz="2205" dirty="0"/>
              <a:t>и пешеходных экскурсий, круглых столов, семинаров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6792" y="452131"/>
            <a:ext cx="12662927" cy="26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3" b="1" spc="33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ГОСУДАРСТВЕННАЯ ПРОГРАММА «РАЗВИТИЕ СФЕРЫ КУЛЬТУРЫ В САНКТ-ПЕТЕРБУРГЕ»</a:t>
            </a:r>
            <a:endParaRPr lang="ru-RU" sz="1103" b="1" spc="331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18" y="520536"/>
            <a:ext cx="164736" cy="14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299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92" y="949304"/>
            <a:ext cx="2722462" cy="23622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885" y="-325319"/>
            <a:ext cx="2722462" cy="23622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172" y="-280455"/>
            <a:ext cx="2722462" cy="2362238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46147" y="785255"/>
            <a:ext cx="12109865" cy="14617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646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ru-RU" sz="2646" dirty="0">
                <a:latin typeface="Calibri" charset="0"/>
                <a:ea typeface="Calibri" charset="0"/>
                <a:cs typeface="Calibri" charset="0"/>
              </a:rPr>
              <a:t>ЦБС КРАСНОСЕЛЬСКОГО РАЙОНА</a:t>
            </a:r>
            <a:r>
              <a:rPr lang="en-US" sz="2646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646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| </a:t>
            </a:r>
            <a:r>
              <a:rPr lang="ru-RU" sz="2646" dirty="0" smtClean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ИЗДАТЕЛЬСКАЯ ДЕЯТЕЛЬНОСТЬ</a:t>
            </a:r>
            <a:endParaRPr lang="ru-RU" sz="2646" dirty="0">
              <a:solidFill>
                <a:schemeClr val="accent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569895" y="2413464"/>
            <a:ext cx="128712" cy="5160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/>
          </a:p>
        </p:txBody>
      </p:sp>
      <p:sp>
        <p:nvSpPr>
          <p:cNvPr id="20" name="Прямоугольник 19"/>
          <p:cNvSpPr/>
          <p:nvPr/>
        </p:nvSpPr>
        <p:spPr>
          <a:xfrm>
            <a:off x="6577719" y="2517213"/>
            <a:ext cx="128712" cy="4069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/>
          </a:p>
        </p:txBody>
      </p:sp>
      <p:sp>
        <p:nvSpPr>
          <p:cNvPr id="26" name="Прямоугольник 25"/>
          <p:cNvSpPr/>
          <p:nvPr/>
        </p:nvSpPr>
        <p:spPr>
          <a:xfrm>
            <a:off x="10126957" y="2711607"/>
            <a:ext cx="128712" cy="4763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/>
          </a:p>
        </p:txBody>
      </p:sp>
      <p:sp>
        <p:nvSpPr>
          <p:cNvPr id="21" name="Прямоугольник 20"/>
          <p:cNvSpPr/>
          <p:nvPr/>
        </p:nvSpPr>
        <p:spPr>
          <a:xfrm>
            <a:off x="688527" y="2029937"/>
            <a:ext cx="2809628" cy="4842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5" dirty="0" smtClean="0"/>
              <a:t>В 2018 году изданы две </a:t>
            </a:r>
            <a:r>
              <a:rPr lang="ru-RU" sz="2205" dirty="0"/>
              <a:t>книги:</a:t>
            </a:r>
            <a:r>
              <a:rPr lang="en-US" sz="2205" dirty="0"/>
              <a:t> </a:t>
            </a:r>
            <a:r>
              <a:rPr lang="ru-RU" sz="2205" b="1" dirty="0"/>
              <a:t>юбилейное издание к 45-летию Красносельского района «Страницы памяти: история </a:t>
            </a:r>
            <a:br>
              <a:rPr lang="ru-RU" sz="2205" b="1" dirty="0"/>
            </a:br>
            <a:r>
              <a:rPr lang="ru-RU" sz="2205" b="1" dirty="0"/>
              <a:t>и судьбы»</a:t>
            </a:r>
            <a:r>
              <a:rPr lang="en-US" sz="2205" b="1" dirty="0"/>
              <a:t> </a:t>
            </a:r>
            <a:r>
              <a:rPr lang="ru-RU" sz="2205" dirty="0"/>
              <a:t>и</a:t>
            </a:r>
            <a:r>
              <a:rPr lang="ru-RU" sz="2205" b="1" dirty="0"/>
              <a:t> </a:t>
            </a:r>
            <a:r>
              <a:rPr lang="ru-RU" sz="2205" dirty="0"/>
              <a:t>сборник исследований </a:t>
            </a:r>
            <a:br>
              <a:rPr lang="ru-RU" sz="2205" dirty="0"/>
            </a:br>
            <a:r>
              <a:rPr lang="ru-RU" sz="2205" dirty="0"/>
              <a:t>по материалам конференции, </a:t>
            </a:r>
            <a:br>
              <a:rPr lang="ru-RU" sz="2205" dirty="0"/>
            </a:br>
            <a:r>
              <a:rPr lang="ru-RU" sz="2205" dirty="0"/>
              <a:t>а также путеводители по </a:t>
            </a:r>
            <a:r>
              <a:rPr lang="ru-RU" sz="2205" dirty="0" err="1"/>
              <a:t>достопримеча-тельностям</a:t>
            </a:r>
            <a:r>
              <a:rPr lang="ru-RU" sz="2205" dirty="0"/>
              <a:t> района </a:t>
            </a:r>
          </a:p>
        </p:txBody>
      </p:sp>
      <p:pic>
        <p:nvPicPr>
          <p:cNvPr id="23" name="Рисунок 1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675" y="2039746"/>
            <a:ext cx="3373129" cy="4644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2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979" y="2039746"/>
            <a:ext cx="3361353" cy="4644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1" descr="Вырезка экрана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70"/>
          <a:stretch/>
        </p:blipFill>
        <p:spPr bwMode="auto">
          <a:xfrm>
            <a:off x="10651982" y="2026790"/>
            <a:ext cx="2104030" cy="46595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846792" y="452131"/>
            <a:ext cx="12662927" cy="26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3" b="1" spc="33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ГОСУДАРСТВЕННАЯ ПРОГРАММА «РАЗВИТИЕ СФЕРЫ КУЛЬТУРЫ В САНКТ-ПЕТЕРБУРГЕ»</a:t>
            </a:r>
            <a:endParaRPr lang="ru-RU" sz="1103" b="1" spc="331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18" y="520536"/>
            <a:ext cx="164736" cy="14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59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92" y="949304"/>
            <a:ext cx="2722462" cy="23622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885" y="-325319"/>
            <a:ext cx="2722462" cy="23622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172" y="-280455"/>
            <a:ext cx="2722462" cy="2362238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46147" y="785255"/>
            <a:ext cx="12109865" cy="14617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646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ru-RU" sz="2646" dirty="0">
                <a:latin typeface="Calibri" charset="0"/>
                <a:ea typeface="Calibri" charset="0"/>
                <a:cs typeface="Calibri" charset="0"/>
              </a:rPr>
              <a:t>ЦБС КРАСНОСЕЛЬСКОГО РАЙОНА</a:t>
            </a:r>
            <a:r>
              <a:rPr lang="en-US" sz="2646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646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| </a:t>
            </a:r>
            <a:r>
              <a:rPr lang="ru-RU" sz="2646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СБОРНИКИ МАТЕРИАЛОВ</a:t>
            </a:r>
          </a:p>
          <a:p>
            <a:r>
              <a:rPr lang="ru-RU" sz="2646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ИСТОРИКО-КРАЕВЕДЧЕСКИХ  </a:t>
            </a:r>
            <a:r>
              <a:rPr lang="ru-RU" sz="2646" dirty="0" smtClean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КОНФЕРЕНЦИЙ</a:t>
            </a:r>
            <a:endParaRPr lang="ru-RU" sz="2646" dirty="0">
              <a:solidFill>
                <a:schemeClr val="accent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569895" y="2413464"/>
            <a:ext cx="128712" cy="5160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/>
          </a:p>
        </p:txBody>
      </p:sp>
      <p:sp>
        <p:nvSpPr>
          <p:cNvPr id="20" name="Прямоугольник 19"/>
          <p:cNvSpPr/>
          <p:nvPr/>
        </p:nvSpPr>
        <p:spPr>
          <a:xfrm>
            <a:off x="6577719" y="2517213"/>
            <a:ext cx="128712" cy="4069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/>
          </a:p>
        </p:txBody>
      </p:sp>
      <p:sp>
        <p:nvSpPr>
          <p:cNvPr id="26" name="Прямоугольник 25"/>
          <p:cNvSpPr/>
          <p:nvPr/>
        </p:nvSpPr>
        <p:spPr>
          <a:xfrm>
            <a:off x="10126957" y="2711607"/>
            <a:ext cx="128712" cy="4763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/>
          </a:p>
        </p:txBody>
      </p:sp>
      <p:sp>
        <p:nvSpPr>
          <p:cNvPr id="21" name="Прямоугольник 20"/>
          <p:cNvSpPr/>
          <p:nvPr/>
        </p:nvSpPr>
        <p:spPr>
          <a:xfrm>
            <a:off x="697218" y="4924425"/>
            <a:ext cx="3264282" cy="1449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5" dirty="0"/>
              <a:t>Юбилейное издание </a:t>
            </a:r>
            <a:br>
              <a:rPr lang="ru-RU" sz="2205" dirty="0"/>
            </a:br>
            <a:r>
              <a:rPr lang="ru-RU" sz="2205" dirty="0"/>
              <a:t>ЦБС  к 70-летию Победы </a:t>
            </a:r>
            <a:br>
              <a:rPr lang="ru-RU" sz="2205" dirty="0"/>
            </a:br>
            <a:r>
              <a:rPr lang="ru-RU" sz="2205" dirty="0"/>
              <a:t>в Великой Отечественной  войне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46792" y="452131"/>
            <a:ext cx="12662927" cy="26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3" b="1" spc="33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ГОСУДАРСТВЕННАЯ ПРОГРАММА «РАЗВИТИЕ СФЕРЫ КУЛЬТУРЫ В САНКТ-ПЕТЕРБУРГЕ»</a:t>
            </a:r>
            <a:endParaRPr lang="ru-RU" sz="1103" b="1" spc="331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18" y="520536"/>
            <a:ext cx="164736" cy="142940"/>
          </a:xfrm>
          <a:prstGeom prst="rect">
            <a:avLst/>
          </a:prstGeom>
        </p:spPr>
      </p:pic>
      <p:pic>
        <p:nvPicPr>
          <p:cNvPr id="15" name="Рисунок 2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306" y="1932807"/>
            <a:ext cx="8023582" cy="5432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" descr="Вырезка экрана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34" y="1991146"/>
            <a:ext cx="3840090" cy="2463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51985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https://pp.userapi.com/c834302/v834302594/35ecb/qzdrgN9w6P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01080" y="1857355"/>
            <a:ext cx="5912019" cy="3935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.jpg" descr="C:\Users\User\Desktop\Новая папка\Конкурс\Историко-краеведческая конференция Лигово-Урицкий рубеж (2016) (1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785081" y="1858749"/>
            <a:ext cx="5833855" cy="3894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92" y="949304"/>
            <a:ext cx="2722462" cy="23622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885" y="-325319"/>
            <a:ext cx="2722462" cy="23622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172" y="-280455"/>
            <a:ext cx="2722462" cy="2362238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46147" y="785255"/>
            <a:ext cx="12109865" cy="14617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646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ru-RU" sz="2646" dirty="0">
                <a:latin typeface="Calibri" charset="0"/>
                <a:ea typeface="Calibri" charset="0"/>
                <a:cs typeface="Calibri" charset="0"/>
              </a:rPr>
              <a:t>ЦБС КРАСНОСЕЛЬСКОГО РАЙОНА</a:t>
            </a:r>
            <a:r>
              <a:rPr lang="en-US" sz="2646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646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| </a:t>
            </a:r>
            <a:r>
              <a:rPr lang="ru-RU" sz="2646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ИСТОРИКО-КРАЕВЕДЧЕСКАЯ ДЕЯТЕЛЬНОСТЬ</a:t>
            </a:r>
          </a:p>
          <a:p>
            <a:endParaRPr lang="ru-RU" sz="2646" dirty="0">
              <a:solidFill>
                <a:schemeClr val="accent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572734" y="1509981"/>
            <a:ext cx="128712" cy="5160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/>
          </a:p>
        </p:txBody>
      </p:sp>
      <p:sp>
        <p:nvSpPr>
          <p:cNvPr id="21" name="Прямоугольник 20"/>
          <p:cNvSpPr/>
          <p:nvPr/>
        </p:nvSpPr>
        <p:spPr>
          <a:xfrm>
            <a:off x="672226" y="5939708"/>
            <a:ext cx="12067486" cy="1110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5" dirty="0"/>
              <a:t>В рамках профессионального конкурса «Лучшая библиотека года» </a:t>
            </a:r>
            <a:r>
              <a:rPr lang="ru-RU" sz="2205" b="1" dirty="0"/>
              <a:t>краеведческий проект ЦБС «</a:t>
            </a:r>
            <a:r>
              <a:rPr lang="ru-RU" sz="2205" b="1" dirty="0" err="1"/>
              <a:t>Красносельский</a:t>
            </a:r>
            <a:r>
              <a:rPr lang="ru-RU" sz="2205" b="1" dirty="0"/>
              <a:t> район: день за днём» </a:t>
            </a:r>
            <a:r>
              <a:rPr lang="ru-RU" sz="2205" dirty="0"/>
              <a:t>получил </a:t>
            </a:r>
            <a:r>
              <a:rPr lang="ru-RU" sz="2205" b="1" dirty="0"/>
              <a:t>Специальный диплом </a:t>
            </a:r>
            <a:r>
              <a:rPr lang="ru-RU" sz="2205" dirty="0"/>
              <a:t>за высокий уровень представления и значимость проекта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6792" y="452131"/>
            <a:ext cx="12662927" cy="26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3" b="1" spc="33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ГОСУДАРСТВЕННАЯ ПРОГРАММА «РАЗВИТИЕ СФЕРЫ КУЛЬТУРЫ В САНКТ-ПЕТЕРБУРГЕ»</a:t>
            </a:r>
            <a:endParaRPr lang="ru-RU" sz="1103" b="1" spc="331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18" y="520536"/>
            <a:ext cx="164736" cy="14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580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krlib.ru/assets/components/gallery/connector.php?action=web/phpthumb&amp;ctx=web&amp;w=800&amp;h=800&amp;zc=0&amp;far=&amp;q=90&amp;src=%2Fassets%2Fgallery%2F1654%2F139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7" r="3518" b="28924"/>
          <a:stretch/>
        </p:blipFill>
        <p:spPr bwMode="auto">
          <a:xfrm>
            <a:off x="691204" y="1876425"/>
            <a:ext cx="5042135" cy="342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92" y="949304"/>
            <a:ext cx="2722462" cy="23622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885" y="-325319"/>
            <a:ext cx="2722462" cy="23622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172" y="-280455"/>
            <a:ext cx="2722462" cy="2362238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46147" y="785255"/>
            <a:ext cx="12109865" cy="14617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646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ru-RU" sz="2646" dirty="0">
                <a:latin typeface="Calibri" charset="0"/>
                <a:ea typeface="Calibri" charset="0"/>
                <a:cs typeface="Calibri" charset="0"/>
              </a:rPr>
              <a:t>ЦБС КРАСНОСЕЛЬСКОГО РАЙОНА</a:t>
            </a:r>
            <a:r>
              <a:rPr lang="en-US" sz="2646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646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| </a:t>
            </a:r>
            <a:r>
              <a:rPr lang="ru-RU" sz="2646" dirty="0" smtClean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ПОПУЛЯРИЗАЦИЯ КРАЕВЕДЧЕСКОЙ ДЕЯТЕЛЬНОСТИ</a:t>
            </a:r>
            <a:endParaRPr lang="ru-RU" sz="2646" dirty="0">
              <a:solidFill>
                <a:schemeClr val="accent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ru-RU" sz="2646" dirty="0">
              <a:solidFill>
                <a:schemeClr val="accent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2226" y="5497454"/>
            <a:ext cx="12067486" cy="1449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5" dirty="0"/>
              <a:t>В июне 2018 года ЦБС вновь приняла участие в </a:t>
            </a:r>
            <a:r>
              <a:rPr lang="en-US" sz="2205" b="1" dirty="0"/>
              <a:t>IV</a:t>
            </a:r>
            <a:r>
              <a:rPr lang="ru-RU" sz="2205" b="1" dirty="0"/>
              <a:t> международном профессиональном форуме «Книга. Культура. Образование. Инновации», </a:t>
            </a:r>
            <a:r>
              <a:rPr lang="ru-RU" sz="2205" dirty="0"/>
              <a:t>где была представлена на выставке форума на стенде «Общедоступные библиотеки Санкт-Петербурга» со своей издательской и рекламной продукцией. По итогам работы выставки стенд библиотек Санкт-Петербурга занял </a:t>
            </a:r>
            <a:r>
              <a:rPr lang="en-US" sz="2205" b="1" dirty="0"/>
              <a:t>I</a:t>
            </a:r>
            <a:r>
              <a:rPr lang="ru-RU" sz="2205" b="1" dirty="0"/>
              <a:t> место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6792" y="452131"/>
            <a:ext cx="12662927" cy="26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3" b="1" spc="33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ГОСУДАРСТВЕННАЯ ПРОГРАММА «РАЗВИТИЕ СФЕРЫ КУЛЬТУРЫ В САНКТ-ПЕТЕРБУРГЕ»</a:t>
            </a:r>
            <a:endParaRPr lang="ru-RU" sz="1103" b="1" spc="331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18" y="520536"/>
            <a:ext cx="164736" cy="1429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68" b="10746"/>
          <a:stretch/>
        </p:blipFill>
        <p:spPr>
          <a:xfrm>
            <a:off x="5548584" y="1835383"/>
            <a:ext cx="7135679" cy="346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14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9"/>
          <p:cNvSpPr/>
          <p:nvPr/>
        </p:nvSpPr>
        <p:spPr>
          <a:xfrm>
            <a:off x="265413" y="4848300"/>
            <a:ext cx="3800224" cy="27356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63"/>
          </a:p>
        </p:txBody>
      </p:sp>
      <p:pic>
        <p:nvPicPr>
          <p:cNvPr id="3076" name="Picture 4" descr="http://www.krlib.ru/assets/components/gallery/connector.php?action=web/phpthumb&amp;ctx=web&amp;w=800&amp;h=800&amp;zc=0&amp;far=&amp;q=90&amp;src=%2Fassets%2Fgallery%2F404%2F57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811" y="2154289"/>
            <a:ext cx="4134429" cy="275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ject 10"/>
          <p:cNvSpPr/>
          <p:nvPr/>
        </p:nvSpPr>
        <p:spPr>
          <a:xfrm>
            <a:off x="4016970" y="4908852"/>
            <a:ext cx="3940270" cy="26301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63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92" y="949304"/>
            <a:ext cx="2722462" cy="23622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885" y="-325319"/>
            <a:ext cx="2722462" cy="23622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172" y="-280455"/>
            <a:ext cx="2722462" cy="2362238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46147" y="785255"/>
            <a:ext cx="12109865" cy="14617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646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ru-RU" sz="2646" dirty="0">
                <a:latin typeface="Calibri" charset="0"/>
                <a:ea typeface="Calibri" charset="0"/>
                <a:cs typeface="Calibri" charset="0"/>
              </a:rPr>
              <a:t>ЦБС КРАСНОСЕЛЬСКОГО РАЙОНА</a:t>
            </a:r>
            <a:r>
              <a:rPr lang="en-US" sz="2646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646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| </a:t>
            </a:r>
            <a:r>
              <a:rPr lang="ru-RU" sz="2646" dirty="0" smtClean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УЧАСТИЕ В МЕЖДИСЦИПЛИНАРНЫХ МЕРОПРИЯТИЯХ</a:t>
            </a:r>
            <a:endParaRPr lang="ru-RU" sz="2646" dirty="0">
              <a:solidFill>
                <a:schemeClr val="accent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ru-RU" sz="2646" dirty="0">
              <a:solidFill>
                <a:schemeClr val="accent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6792" y="452131"/>
            <a:ext cx="12662927" cy="26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3" b="1" spc="33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ГОСУДАРСТВЕННАЯ ПРОГРАММА «РАЗВИТИЕ СФЕРЫ КУЛЬТУРЫ В САНКТ-ПЕТЕРБУРГЕ»</a:t>
            </a:r>
            <a:endParaRPr lang="ru-RU" sz="1103" b="1" spc="331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18" y="520536"/>
            <a:ext cx="164736" cy="142940"/>
          </a:xfrm>
          <a:prstGeom prst="rect">
            <a:avLst/>
          </a:prstGeom>
        </p:spPr>
      </p:pic>
      <p:sp>
        <p:nvSpPr>
          <p:cNvPr id="12" name="object 2"/>
          <p:cNvSpPr/>
          <p:nvPr/>
        </p:nvSpPr>
        <p:spPr>
          <a:xfrm>
            <a:off x="3822811" y="-790575"/>
            <a:ext cx="9685072" cy="9958164"/>
          </a:xfrm>
          <a:prstGeom prst="rect">
            <a:avLst/>
          </a:prstGeom>
          <a:blipFill>
            <a:blip r:embed="rId7" cstate="print"/>
            <a:srcRect/>
            <a:stretch>
              <a:fillRect l="43133" t="24113" r="-349" b="18671"/>
            </a:stretch>
          </a:blipFill>
        </p:spPr>
        <p:txBody>
          <a:bodyPr wrap="square" lIns="0" tIns="0" rIns="0" bIns="0" rtlCol="0"/>
          <a:lstStyle/>
          <a:p>
            <a:endParaRPr sz="2263"/>
          </a:p>
        </p:txBody>
      </p:sp>
      <p:sp>
        <p:nvSpPr>
          <p:cNvPr id="13" name="object 9"/>
          <p:cNvSpPr/>
          <p:nvPr/>
        </p:nvSpPr>
        <p:spPr>
          <a:xfrm>
            <a:off x="265413" y="2142356"/>
            <a:ext cx="3613650" cy="27784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63"/>
          </a:p>
        </p:txBody>
      </p:sp>
    </p:spTree>
    <p:extLst>
      <p:ext uri="{BB962C8B-B14F-4D97-AF65-F5344CB8AC3E}">
        <p14:creationId xmlns:p14="http://schemas.microsoft.com/office/powerpoint/2010/main" val="5699820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krlib.krsl.gov.spb.ru/assets/components/gallery/connector.php?action=web/phpthumb&amp;ctx=web&amp;w=800&amp;h=800&amp;zc=0&amp;far=&amp;q=90&amp;src=%2Fassets%2Fgallery%2F1060%2F99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 bwMode="auto">
          <a:xfrm>
            <a:off x="6883240" y="714190"/>
            <a:ext cx="10152137" cy="718875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92" y="949304"/>
            <a:ext cx="2722462" cy="23622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885" y="-325319"/>
            <a:ext cx="2722462" cy="23622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172" y="-280455"/>
            <a:ext cx="2722462" cy="2362238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46147" y="785255"/>
            <a:ext cx="12109865" cy="14617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646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ru-RU" sz="2646" dirty="0" smtClean="0">
                <a:latin typeface="Calibri" charset="0"/>
                <a:ea typeface="Calibri" charset="0"/>
                <a:cs typeface="Calibri" charset="0"/>
              </a:rPr>
              <a:t>ПРОДВИЖЕНИЕ КРАЕВЕДЧЕСКИХ РЕСУРСОВ И УСЛУГ</a:t>
            </a:r>
            <a:r>
              <a:rPr lang="en-US" sz="2646" dirty="0" smtClean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| </a:t>
            </a:r>
            <a:r>
              <a:rPr lang="ru-RU" sz="2646" dirty="0" smtClean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ВЫВОДЫ</a:t>
            </a:r>
            <a:endParaRPr lang="ru-RU" sz="2646" dirty="0">
              <a:solidFill>
                <a:schemeClr val="accent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6792" y="452131"/>
            <a:ext cx="12662927" cy="26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3" b="1" spc="33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ГОСУДАРСТВЕННАЯ ПРОГРАММА «РАЗВИТИЕ СФЕРЫ КУЛЬТУРЫ В САНКТ-ПЕТЕРБУРГЕ»</a:t>
            </a:r>
            <a:endParaRPr lang="ru-RU" sz="1103" b="1" spc="331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18" y="520536"/>
            <a:ext cx="164736" cy="142940"/>
          </a:xfrm>
          <a:prstGeom prst="rect">
            <a:avLst/>
          </a:prstGeom>
        </p:spPr>
      </p:pic>
      <p:sp>
        <p:nvSpPr>
          <p:cNvPr id="16" name="object 8"/>
          <p:cNvSpPr txBox="1">
            <a:spLocks/>
          </p:cNvSpPr>
          <p:nvPr/>
        </p:nvSpPr>
        <p:spPr>
          <a:xfrm>
            <a:off x="245269" y="1928928"/>
            <a:ext cx="11714040" cy="4359394"/>
          </a:xfrm>
          <a:prstGeom prst="rect">
            <a:avLst/>
          </a:prstGeom>
        </p:spPr>
        <p:txBody>
          <a:bodyPr vert="horz" wrap="square" lIns="0" tIns="317750" rIns="0" bIns="0" rtlCol="0">
            <a:spAutoFit/>
          </a:bodyPr>
          <a:lstStyle>
            <a:lvl1pPr marL="252077" indent="-252077" algn="l" defTabSz="1008309" rtl="0" eaLnBrk="1" latinLnBrk="0" hangingPunct="1">
              <a:lnSpc>
                <a:spcPct val="90000"/>
              </a:lnSpc>
              <a:spcBef>
                <a:spcPts val="1103"/>
              </a:spcBef>
              <a:buFont typeface="Arial"/>
              <a:buChar char="•"/>
              <a:defRPr sz="3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6232" indent="-252077" algn="l" defTabSz="1008309" rtl="0" eaLnBrk="1" latinLnBrk="0" hangingPunct="1">
              <a:lnSpc>
                <a:spcPct val="90000"/>
              </a:lnSpc>
              <a:spcBef>
                <a:spcPts val="551"/>
              </a:spcBef>
              <a:buFont typeface="Arial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386" indent="-252077" algn="l" defTabSz="1008309" rtl="0" eaLnBrk="1" latinLnBrk="0" hangingPunct="1">
              <a:lnSpc>
                <a:spcPct val="90000"/>
              </a:lnSpc>
              <a:spcBef>
                <a:spcPts val="551"/>
              </a:spcBef>
              <a:buFont typeface="Arial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4541" indent="-252077" algn="l" defTabSz="1008309" rtl="0" eaLnBrk="1" latinLnBrk="0" hangingPunct="1">
              <a:lnSpc>
                <a:spcPct val="90000"/>
              </a:lnSpc>
              <a:spcBef>
                <a:spcPts val="551"/>
              </a:spcBef>
              <a:buFont typeface="Arial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8695" indent="-252077" algn="l" defTabSz="1008309" rtl="0" eaLnBrk="1" latinLnBrk="0" hangingPunct="1">
              <a:lnSpc>
                <a:spcPct val="90000"/>
              </a:lnSpc>
              <a:spcBef>
                <a:spcPts val="551"/>
              </a:spcBef>
              <a:buFont typeface="Arial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2849" indent="-252077" algn="l" defTabSz="1008309" rtl="0" eaLnBrk="1" latinLnBrk="0" hangingPunct="1">
              <a:lnSpc>
                <a:spcPct val="90000"/>
              </a:lnSpc>
              <a:spcBef>
                <a:spcPts val="551"/>
              </a:spcBef>
              <a:buFont typeface="Arial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7004" indent="-252077" algn="l" defTabSz="1008309" rtl="0" eaLnBrk="1" latinLnBrk="0" hangingPunct="1">
              <a:lnSpc>
                <a:spcPct val="90000"/>
              </a:lnSpc>
              <a:spcBef>
                <a:spcPts val="551"/>
              </a:spcBef>
              <a:buFont typeface="Arial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81158" indent="-252077" algn="l" defTabSz="1008309" rtl="0" eaLnBrk="1" latinLnBrk="0" hangingPunct="1">
              <a:lnSpc>
                <a:spcPct val="90000"/>
              </a:lnSpc>
              <a:spcBef>
                <a:spcPts val="551"/>
              </a:spcBef>
              <a:buFont typeface="Arial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5313" indent="-252077" algn="l" defTabSz="1008309" rtl="0" eaLnBrk="1" latinLnBrk="0" hangingPunct="1">
              <a:lnSpc>
                <a:spcPct val="90000"/>
              </a:lnSpc>
              <a:spcBef>
                <a:spcPts val="551"/>
              </a:spcBef>
              <a:buFont typeface="Arial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2517" lvl="1">
              <a:spcBef>
                <a:spcPts val="2501"/>
              </a:spcBef>
            </a:pP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АДРЕСНОСТЬ</a:t>
            </a:r>
          </a:p>
          <a:p>
            <a:pPr marL="522517" lvl="1">
              <a:spcBef>
                <a:spcPts val="2376"/>
              </a:spcBef>
            </a:pP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СПЕЦИАЛЬНЫЕ ПРОЕКТЫ </a:t>
            </a:r>
            <a:b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ДЛЯ ЦЕЛЕВЫХ АУДИТОРИЙ 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522517" lvl="1">
              <a:spcBef>
                <a:spcPts val="2376"/>
              </a:spcBef>
            </a:pP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ПРОДВИЖЕНИЕ  КРАЕВЕДЧЕСКОЙ 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ИНФОРМАЦИИ: СМИ, СОЦСЕТИ</a:t>
            </a:r>
          </a:p>
          <a:p>
            <a:pPr marL="522517" lvl="1">
              <a:spcBef>
                <a:spcPts val="2458"/>
              </a:spcBef>
            </a:pP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СОТРУДНИЧЕСТВО </a:t>
            </a:r>
            <a:b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(ПОИСК ПАРТНЕРОВ)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1870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2264492"/>
            <a:ext cx="13444538" cy="2677376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132"/>
                    </a14:imgEffect>
                    <a14:imgEffect>
                      <a14:saturation sat="89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863" r="2659" b="25528"/>
          <a:stretch/>
        </p:blipFill>
        <p:spPr>
          <a:xfrm flipH="1">
            <a:off x="-1560320" y="365913"/>
            <a:ext cx="15199449" cy="48228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1981" y="2269050"/>
            <a:ext cx="12340578" cy="2632889"/>
          </a:xfrm>
        </p:spPr>
        <p:txBody>
          <a:bodyPr>
            <a:noAutofit/>
          </a:bodyPr>
          <a:lstStyle/>
          <a:p>
            <a:pPr>
              <a:lnSpc>
                <a:spcPts val="5955"/>
              </a:lnSpc>
            </a:pPr>
            <a:r>
              <a:rPr lang="ru-RU" sz="2646" dirty="0">
                <a:solidFill>
                  <a:schemeClr val="bg2">
                    <a:lumMod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ru-RU" sz="2646" dirty="0">
                <a:solidFill>
                  <a:schemeClr val="bg2">
                    <a:lumMod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ru-RU" sz="5293" b="1" spc="331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СПАСИБО ЗА ВНИМАНИЕ!</a:t>
            </a:r>
            <a:br>
              <a:rPr lang="ru-RU" sz="5293" b="1" spc="331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ru-RU" sz="5293" b="1" spc="331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ru-RU" sz="5293" b="1" spc="331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</a:br>
            <a:endParaRPr lang="ru-RU" sz="5293" dirty="0">
              <a:solidFill>
                <a:schemeClr val="accent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3925" y="4941867"/>
            <a:ext cx="10216688" cy="56752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88" b="1" dirty="0">
                <a:solidFill>
                  <a:prstClr val="white"/>
                </a:solidFill>
                <a:ea typeface="Calibri" charset="0"/>
                <a:cs typeface="Calibri" charset="0"/>
              </a:rPr>
              <a:t> </a:t>
            </a:r>
            <a:endParaRPr lang="ru-RU" sz="1985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5657" y="3543628"/>
            <a:ext cx="11473224" cy="2098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5" b="1" dirty="0">
                <a:solidFill>
                  <a:srgbClr val="000000"/>
                </a:solidFill>
              </a:rPr>
              <a:t>С уважением, Светлана Владимировна Костышина, </a:t>
            </a:r>
            <a:r>
              <a:rPr lang="ru-RU" sz="2205" dirty="0">
                <a:solidFill>
                  <a:srgbClr val="000000"/>
                </a:solidFill>
              </a:rPr>
              <a:t>заместитель директора </a:t>
            </a:r>
          </a:p>
          <a:p>
            <a:pPr algn="ctr"/>
            <a:r>
              <a:rPr lang="ru-RU" sz="2205" dirty="0">
                <a:solidFill>
                  <a:srgbClr val="000000"/>
                </a:solidFill>
              </a:rPr>
              <a:t>ЦБС Красносельского района </a:t>
            </a:r>
            <a:r>
              <a:rPr lang="ru-RU" sz="2205" dirty="0" smtClean="0">
                <a:solidFill>
                  <a:srgbClr val="000000"/>
                </a:solidFill>
              </a:rPr>
              <a:t>Санкт-Петербурга</a:t>
            </a:r>
          </a:p>
          <a:p>
            <a:pPr marL="1872214" marR="1862633" lvl="0" algn="ctr"/>
            <a:r>
              <a:rPr lang="ru-RU" sz="2205" dirty="0" smtClean="0">
                <a:solidFill>
                  <a:srgbClr val="000000"/>
                </a:solidFill>
              </a:rPr>
              <a:t> </a:t>
            </a:r>
            <a:r>
              <a:rPr lang="en-US" sz="2012" spc="19" dirty="0">
                <a:solidFill>
                  <a:srgbClr val="25408F"/>
                </a:solidFill>
                <a:latin typeface="Trebuchet MS"/>
                <a:cs typeface="Trebuchet MS"/>
                <a:hlinkClick r:id="rId6"/>
              </a:rPr>
              <a:t>krlibspb@yandex.ru </a:t>
            </a:r>
            <a:r>
              <a:rPr lang="en-US" sz="2012" spc="13" dirty="0">
                <a:solidFill>
                  <a:srgbClr val="25408F"/>
                </a:solidFill>
                <a:latin typeface="Trebuchet MS"/>
                <a:cs typeface="Trebuchet MS"/>
              </a:rPr>
              <a:t> </a:t>
            </a:r>
            <a:endParaRPr lang="ru-RU" sz="2012" spc="13" dirty="0" smtClean="0">
              <a:solidFill>
                <a:srgbClr val="25408F"/>
              </a:solidFill>
              <a:latin typeface="Trebuchet MS"/>
              <a:cs typeface="Trebuchet MS"/>
            </a:endParaRPr>
          </a:p>
          <a:p>
            <a:pPr marL="1872214" marR="1862633" lvl="0" algn="ctr"/>
            <a:r>
              <a:rPr lang="en-US" sz="2012" spc="-31" dirty="0" smtClean="0">
                <a:solidFill>
                  <a:srgbClr val="25408F"/>
                </a:solidFill>
                <a:latin typeface="Trebuchet MS"/>
                <a:cs typeface="Trebuchet MS"/>
              </a:rPr>
              <a:t>krlib.ru</a:t>
            </a:r>
            <a:endParaRPr lang="en-US" sz="2012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algn="ctr"/>
            <a:endParaRPr lang="ru-RU" sz="2205" dirty="0">
              <a:solidFill>
                <a:srgbClr val="000000"/>
              </a:solidFill>
            </a:endParaRPr>
          </a:p>
          <a:p>
            <a:pPr algn="ctr"/>
            <a:endParaRPr lang="ru-RU" sz="2205" dirty="0">
              <a:solidFill>
                <a:srgbClr val="000000"/>
              </a:solidFill>
            </a:endParaRPr>
          </a:p>
        </p:txBody>
      </p:sp>
      <p:pic>
        <p:nvPicPr>
          <p:cNvPr id="7" name="Рисунок 6" descr="\\Data\!общее\Хомлева Елена\Лого\Лого ЦРБ синий 2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1010" y="3673360"/>
            <a:ext cx="1023610" cy="10236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2038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92" y="949304"/>
            <a:ext cx="2722462" cy="236223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885" y="-325319"/>
            <a:ext cx="2722462" cy="236223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172" y="-280455"/>
            <a:ext cx="2722462" cy="2362238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46147" y="785255"/>
            <a:ext cx="11595914" cy="146174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088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ru-RU" sz="3088" dirty="0">
                <a:latin typeface="Calibri" charset="0"/>
                <a:ea typeface="Calibri" charset="0"/>
                <a:cs typeface="Calibri" charset="0"/>
              </a:rPr>
              <a:t>ОСНОВНЫЕ НАПРАВЛЕНИЯ РАЗВИТИЯ БИБЛИОТЕК СТРАНЫ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8526" y="1870370"/>
            <a:ext cx="12067486" cy="5708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88" b="1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согласно «Модельному стандарту»</a:t>
            </a:r>
          </a:p>
          <a:p>
            <a:endParaRPr lang="ru-RU" sz="2205" dirty="0">
              <a:latin typeface="Calibri" charset="0"/>
              <a:ea typeface="Calibri" charset="0"/>
              <a:cs typeface="Calibri" charset="0"/>
            </a:endParaRPr>
          </a:p>
          <a:p>
            <a:pPr marL="378116" indent="-378116" algn="just">
              <a:buClr>
                <a:schemeClr val="accent1">
                  <a:lumMod val="75000"/>
                </a:schemeClr>
              </a:buClr>
              <a:buSzPct val="100000"/>
              <a:buFont typeface="Helvetica" charset="0"/>
              <a:buChar char="●"/>
            </a:pPr>
            <a:r>
              <a:rPr lang="ru-RU" sz="2400" dirty="0">
                <a:latin typeface="Calibri" charset="0"/>
                <a:ea typeface="Calibri" charset="0"/>
                <a:cs typeface="Calibri" charset="0"/>
              </a:rPr>
              <a:t>Библиотека как </a:t>
            </a:r>
            <a:r>
              <a:rPr lang="ru-RU" sz="2400" b="1" dirty="0">
                <a:latin typeface="Calibri" charset="0"/>
                <a:ea typeface="Calibri" charset="0"/>
                <a:cs typeface="Calibri" charset="0"/>
              </a:rPr>
              <a:t>культурно-просветительский центр</a:t>
            </a:r>
            <a:r>
              <a:rPr lang="ru-RU" sz="2400" dirty="0">
                <a:latin typeface="Calibri" charset="0"/>
                <a:ea typeface="Calibri" charset="0"/>
                <a:cs typeface="Calibri" charset="0"/>
              </a:rPr>
              <a:t> – коммуникационная площадка интеллектуального развития и культурного досуга населения страны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;</a:t>
            </a:r>
            <a:endParaRPr lang="ru-RU" sz="2400" dirty="0">
              <a:latin typeface="Calibri" charset="0"/>
              <a:ea typeface="Calibri" charset="0"/>
              <a:cs typeface="Calibri" charset="0"/>
            </a:endParaRPr>
          </a:p>
          <a:p>
            <a:pPr marL="378116" indent="-378116" algn="just">
              <a:buClr>
                <a:schemeClr val="accent1">
                  <a:lumMod val="75000"/>
                </a:schemeClr>
              </a:buClr>
              <a:buSzPct val="100000"/>
              <a:buFont typeface="Helvetica" charset="0"/>
              <a:buChar char="●"/>
            </a:pPr>
            <a:endParaRPr lang="ru-RU" sz="2400" dirty="0">
              <a:latin typeface="Calibri" charset="0"/>
              <a:ea typeface="Calibri" charset="0"/>
              <a:cs typeface="Calibri" charset="0"/>
            </a:endParaRPr>
          </a:p>
          <a:p>
            <a:pPr marL="378116" indent="-378116" algn="just">
              <a:buClr>
                <a:schemeClr val="accent1">
                  <a:lumMod val="75000"/>
                </a:schemeClr>
              </a:buClr>
              <a:buSzPct val="100000"/>
              <a:buFont typeface="Helvetica" charset="0"/>
              <a:buChar char="●"/>
            </a:pPr>
            <a:r>
              <a:rPr lang="ru-RU" sz="2400" dirty="0">
                <a:latin typeface="Calibri" charset="0"/>
                <a:ea typeface="Calibri" charset="0"/>
                <a:cs typeface="Calibri" charset="0"/>
              </a:rPr>
              <a:t>Библиотека как активный </a:t>
            </a:r>
            <a:r>
              <a:rPr lang="ru-RU" sz="2400" b="1" dirty="0">
                <a:latin typeface="Calibri" charset="0"/>
                <a:ea typeface="Calibri" charset="0"/>
                <a:cs typeface="Calibri" charset="0"/>
              </a:rPr>
              <a:t>информационный агент</a:t>
            </a:r>
            <a:r>
              <a:rPr lang="ru-RU" sz="2400" dirty="0">
                <a:latin typeface="Calibri" charset="0"/>
                <a:ea typeface="Calibri" charset="0"/>
                <a:cs typeface="Calibri" charset="0"/>
              </a:rPr>
              <a:t>, равноправное действующее лицо </a:t>
            </a:r>
            <a:br>
              <a:rPr lang="ru-RU" sz="2400" dirty="0">
                <a:latin typeface="Calibri" charset="0"/>
                <a:ea typeface="Calibri" charset="0"/>
                <a:cs typeface="Calibri" charset="0"/>
              </a:rPr>
            </a:br>
            <a:r>
              <a:rPr lang="ru-RU" sz="2400" dirty="0">
                <a:latin typeface="Calibri" charset="0"/>
                <a:ea typeface="Calibri" charset="0"/>
                <a:cs typeface="Calibri" charset="0"/>
              </a:rPr>
              <a:t>в сетевом, виртуальном пространстве, обеспечивающее доступ как к собственным, </a:t>
            </a:r>
            <a:br>
              <a:rPr lang="ru-RU" sz="2400" dirty="0">
                <a:latin typeface="Calibri" charset="0"/>
                <a:ea typeface="Calibri" charset="0"/>
                <a:cs typeface="Calibri" charset="0"/>
              </a:rPr>
            </a:br>
            <a:r>
              <a:rPr lang="ru-RU" sz="2400" dirty="0">
                <a:latin typeface="Calibri" charset="0"/>
                <a:ea typeface="Calibri" charset="0"/>
                <a:cs typeface="Calibri" charset="0"/>
              </a:rPr>
              <a:t>так и к мировым информационным ресурсам, дающее пользователю профессиональную консультацию в навигации и выборе источников информации;</a:t>
            </a:r>
          </a:p>
          <a:p>
            <a:pPr marL="378116" indent="-378116" algn="just">
              <a:buClr>
                <a:schemeClr val="accent1">
                  <a:lumMod val="75000"/>
                </a:schemeClr>
              </a:buClr>
              <a:buSzPct val="100000"/>
              <a:buFont typeface="Helvetica" charset="0"/>
              <a:buChar char="●"/>
            </a:pPr>
            <a:endParaRPr lang="ru-RU" sz="2400" dirty="0">
              <a:latin typeface="Calibri" charset="0"/>
              <a:ea typeface="Calibri" charset="0"/>
              <a:cs typeface="Calibri" charset="0"/>
            </a:endParaRPr>
          </a:p>
          <a:p>
            <a:pPr marL="378116" indent="-378116" algn="just">
              <a:buClr>
                <a:schemeClr val="accent1">
                  <a:lumMod val="75000"/>
                </a:schemeClr>
              </a:buClr>
              <a:buSzPct val="100000"/>
              <a:buFont typeface="Helvetica" charset="0"/>
              <a:buChar char="●"/>
            </a:pPr>
            <a:r>
              <a:rPr lang="ru-RU" sz="2400" dirty="0">
                <a:latin typeface="Calibri" charset="0"/>
                <a:ea typeface="Calibri" charset="0"/>
                <a:cs typeface="Calibri" charset="0"/>
              </a:rPr>
              <a:t>Библиотека как </a:t>
            </a:r>
            <a:r>
              <a:rPr lang="ru-RU" sz="2400" b="1" u="sng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хранитель культурного наследия</a:t>
            </a:r>
            <a:r>
              <a:rPr lang="ru-RU" sz="2400" dirty="0">
                <a:latin typeface="Calibri" charset="0"/>
                <a:ea typeface="Calibri" charset="0"/>
                <a:cs typeface="Calibri" charset="0"/>
              </a:rPr>
              <a:t>, в том числе регионального значения, воплощенного в ее фондах и других информационных ресурсах. При этом библиотека должна не только хранить, но и создавать, приумножать культурное наследие, предоставлять в общественное пользование материалы по культурному наследию, в том числе региональной, краеведческой и локально-исторической тематики</a:t>
            </a:r>
            <a:r>
              <a:rPr lang="ru-RU" sz="2205" dirty="0">
                <a:latin typeface="Calibri" charset="0"/>
                <a:ea typeface="Calibri" charset="0"/>
                <a:cs typeface="Calibri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46792" y="452131"/>
            <a:ext cx="12662927" cy="26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3" b="1" spc="33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ГОСУДАРСТВЕННАЯ ПРОГРАММА «РАЗВИТИЕ СФЕРЫ КУЛЬТУРЫ В САНКТ-ПЕТЕРБУРГЕ»</a:t>
            </a:r>
            <a:endParaRPr lang="ru-RU" sz="1103" b="1" spc="331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18" y="520536"/>
            <a:ext cx="164736" cy="14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876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92" y="949304"/>
            <a:ext cx="2722462" cy="236223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885" y="-325319"/>
            <a:ext cx="2722462" cy="236223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172" y="-280455"/>
            <a:ext cx="2722462" cy="2362238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47871" y="731881"/>
            <a:ext cx="11595914" cy="146174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088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ru-RU" sz="3088" b="1" dirty="0">
                <a:latin typeface="Calibri" charset="0"/>
                <a:ea typeface="Calibri" charset="0"/>
                <a:cs typeface="Calibri" charset="0"/>
              </a:rPr>
              <a:t>ПРИНЦИПЫ ПРОДВИЖЕНИЯ УСЛУГ:</a:t>
            </a:r>
          </a:p>
          <a:p>
            <a:endParaRPr lang="ru-RU" sz="3088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7871" y="2428739"/>
            <a:ext cx="12067486" cy="3878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205" dirty="0">
              <a:latin typeface="Calibri" charset="0"/>
              <a:ea typeface="Calibri" charset="0"/>
              <a:cs typeface="Calibri" charset="0"/>
            </a:endParaRPr>
          </a:p>
          <a:p>
            <a:pPr marL="79084" indent="-457200"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3200" dirty="0">
                <a:latin typeface="Calibri" charset="0"/>
                <a:ea typeface="Calibri" charset="0"/>
                <a:cs typeface="Calibri" charset="0"/>
              </a:rPr>
              <a:t>Адресность и </a:t>
            </a:r>
            <a:r>
              <a:rPr lang="ru-RU" sz="3200" dirty="0" err="1">
                <a:latin typeface="Calibri" charset="0"/>
                <a:ea typeface="Calibri" charset="0"/>
                <a:cs typeface="Calibri" charset="0"/>
              </a:rPr>
              <a:t>дифференцированность</a:t>
            </a:r>
            <a:r>
              <a:rPr lang="ru-RU" sz="3200" dirty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marL="79084" indent="-457200"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endParaRPr lang="ru-RU" sz="3200" dirty="0">
              <a:latin typeface="Calibri" charset="0"/>
              <a:ea typeface="Calibri" charset="0"/>
              <a:cs typeface="Calibri" charset="0"/>
            </a:endParaRPr>
          </a:p>
          <a:p>
            <a:pPr marL="79084" indent="-457200"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3200" dirty="0">
                <a:latin typeface="Calibri" charset="0"/>
                <a:ea typeface="Calibri" charset="0"/>
                <a:cs typeface="Calibri" charset="0"/>
              </a:rPr>
              <a:t>Масштабность</a:t>
            </a:r>
          </a:p>
          <a:p>
            <a:pPr marL="79084" indent="-457200"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endParaRPr lang="ru-RU" sz="3200" dirty="0">
              <a:latin typeface="Calibri" charset="0"/>
              <a:ea typeface="Calibri" charset="0"/>
              <a:cs typeface="Calibri" charset="0"/>
            </a:endParaRPr>
          </a:p>
          <a:p>
            <a:pPr marL="79084" indent="-457200"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3200" dirty="0">
                <a:latin typeface="Calibri" charset="0"/>
                <a:ea typeface="Calibri" charset="0"/>
                <a:cs typeface="Calibri" charset="0"/>
              </a:rPr>
              <a:t>Системность</a:t>
            </a:r>
          </a:p>
          <a:p>
            <a:pPr marL="79084" indent="-457200"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endParaRPr lang="ru-RU" sz="3200" dirty="0">
              <a:latin typeface="Calibri" charset="0"/>
              <a:ea typeface="Calibri" charset="0"/>
              <a:cs typeface="Calibri" charset="0"/>
            </a:endParaRPr>
          </a:p>
          <a:p>
            <a:pPr marL="79084" indent="-457200"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3200" dirty="0">
                <a:latin typeface="Calibri" charset="0"/>
                <a:ea typeface="Calibri" charset="0"/>
                <a:cs typeface="Calibri" charset="0"/>
              </a:rPr>
              <a:t>Согласованность действий внутри учреждения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46792" y="452131"/>
            <a:ext cx="12662927" cy="26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3" b="1" spc="33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ПРОДВИЖЕНИЕ КУЛЬТУРНОГО ПРОДУКТА И </a:t>
            </a:r>
            <a:r>
              <a:rPr lang="ru-RU" sz="1103" b="1" spc="33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УСЛУГ</a:t>
            </a:r>
            <a:endParaRPr lang="ru-RU" sz="1103" b="1" spc="331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18" y="520536"/>
            <a:ext cx="164736" cy="14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61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92" y="949304"/>
            <a:ext cx="2722462" cy="236223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725" y="-265157"/>
            <a:ext cx="2722462" cy="236223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172" y="-280455"/>
            <a:ext cx="2722462" cy="2362238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46147" y="785255"/>
            <a:ext cx="11595914" cy="146174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088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ru-RU" sz="3088" b="1" dirty="0" smtClean="0">
                <a:latin typeface="Calibri" charset="0"/>
                <a:ea typeface="Calibri" charset="0"/>
                <a:cs typeface="Calibri" charset="0"/>
              </a:rPr>
              <a:t>НАПРАВЛЕНИЯ </a:t>
            </a:r>
            <a:r>
              <a:rPr lang="en-US" sz="3088" b="1" dirty="0" smtClean="0">
                <a:latin typeface="Calibri" charset="0"/>
                <a:ea typeface="Calibri" charset="0"/>
                <a:cs typeface="Calibri" charset="0"/>
              </a:rPr>
              <a:t>PR-</a:t>
            </a:r>
            <a:r>
              <a:rPr lang="ru-RU" sz="3088" b="1" dirty="0">
                <a:latin typeface="Calibri" charset="0"/>
                <a:ea typeface="Calibri" charset="0"/>
                <a:cs typeface="Calibri" charset="0"/>
              </a:rPr>
              <a:t>деятельности</a:t>
            </a:r>
            <a:r>
              <a:rPr lang="ru-RU" sz="3088" dirty="0">
                <a:latin typeface="Calibri" charset="0"/>
                <a:ea typeface="Calibri" charset="0"/>
                <a:cs typeface="Calibri" charset="0"/>
              </a:rPr>
              <a:t>: </a:t>
            </a:r>
          </a:p>
          <a:p>
            <a:endParaRPr lang="ru-RU" sz="3088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50069" y="1952625"/>
            <a:ext cx="12067486" cy="4710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205" dirty="0">
              <a:latin typeface="Calibri" charset="0"/>
              <a:ea typeface="Calibri" charset="0"/>
              <a:cs typeface="Calibri" charset="0"/>
            </a:endParaRPr>
          </a:p>
          <a:p>
            <a:pPr marL="536284" lvl="1" indent="-457200"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3200" dirty="0">
                <a:latin typeface="Calibri" charset="0"/>
                <a:ea typeface="Calibri" charset="0"/>
                <a:cs typeface="Calibri" charset="0"/>
              </a:rPr>
              <a:t>в</a:t>
            </a:r>
            <a:r>
              <a:rPr lang="ru-RU" sz="3200" dirty="0" smtClean="0">
                <a:latin typeface="Calibri" charset="0"/>
                <a:ea typeface="Calibri" charset="0"/>
                <a:cs typeface="Calibri" charset="0"/>
              </a:rPr>
              <a:t>заимодействие  </a:t>
            </a:r>
            <a:r>
              <a:rPr lang="ru-RU" sz="3200" dirty="0">
                <a:latin typeface="Calibri" charset="0"/>
                <a:ea typeface="Calibri" charset="0"/>
                <a:cs typeface="Calibri" charset="0"/>
              </a:rPr>
              <a:t>со СМИ</a:t>
            </a:r>
            <a:r>
              <a:rPr lang="ru-RU" sz="3200" dirty="0" smtClean="0">
                <a:latin typeface="Calibri" charset="0"/>
                <a:ea typeface="Calibri" charset="0"/>
                <a:cs typeface="Calibri" charset="0"/>
              </a:rPr>
              <a:t>;</a:t>
            </a:r>
            <a:endParaRPr lang="en-US" sz="3200" dirty="0" smtClean="0">
              <a:latin typeface="Calibri" charset="0"/>
              <a:ea typeface="Calibri" charset="0"/>
              <a:cs typeface="Calibri" charset="0"/>
            </a:endParaRPr>
          </a:p>
          <a:p>
            <a:pPr marL="536284" lvl="1" indent="-457200"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3200" dirty="0" smtClean="0">
                <a:latin typeface="Calibri" charset="0"/>
                <a:ea typeface="Calibri" charset="0"/>
                <a:cs typeface="Calibri" charset="0"/>
              </a:rPr>
              <a:t>продвижение </a:t>
            </a:r>
            <a:r>
              <a:rPr lang="ru-RU" sz="3200" dirty="0" smtClean="0">
                <a:latin typeface="Calibri" charset="0"/>
                <a:ea typeface="Calibri" charset="0"/>
                <a:cs typeface="Calibri" charset="0"/>
              </a:rPr>
              <a:t>в Интернете;</a:t>
            </a:r>
            <a:endParaRPr lang="en-US" sz="3200" dirty="0" smtClean="0">
              <a:latin typeface="Calibri" charset="0"/>
              <a:ea typeface="Calibri" charset="0"/>
              <a:cs typeface="Calibri" charset="0"/>
            </a:endParaRPr>
          </a:p>
          <a:p>
            <a:pPr marL="536284" lvl="1" indent="-457200"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3200" dirty="0" smtClean="0">
                <a:latin typeface="Calibri" charset="0"/>
                <a:ea typeface="Calibri" charset="0"/>
                <a:cs typeface="Calibri" charset="0"/>
              </a:rPr>
              <a:t>продвижение </a:t>
            </a:r>
            <a:r>
              <a:rPr lang="ru-RU" sz="3200" dirty="0" smtClean="0">
                <a:latin typeface="Calibri" charset="0"/>
                <a:ea typeface="Calibri" charset="0"/>
                <a:cs typeface="Calibri" charset="0"/>
              </a:rPr>
              <a:t>в социальных сетях; </a:t>
            </a:r>
            <a:endParaRPr lang="en-US" sz="3200" dirty="0" smtClean="0">
              <a:latin typeface="Calibri" charset="0"/>
              <a:ea typeface="Calibri" charset="0"/>
              <a:cs typeface="Calibri" charset="0"/>
            </a:endParaRPr>
          </a:p>
          <a:p>
            <a:pPr marL="536284" lvl="1" indent="-457200"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3200" dirty="0" smtClean="0">
                <a:latin typeface="Calibri" charset="0"/>
                <a:ea typeface="Calibri" charset="0"/>
                <a:cs typeface="Calibri" charset="0"/>
              </a:rPr>
              <a:t>взаимодействие </a:t>
            </a:r>
            <a:r>
              <a:rPr lang="ru-RU" sz="3200" dirty="0">
                <a:latin typeface="Calibri" charset="0"/>
                <a:ea typeface="Calibri" charset="0"/>
                <a:cs typeface="Calibri" charset="0"/>
              </a:rPr>
              <a:t>с органами власти и общественными организациями</a:t>
            </a:r>
            <a:r>
              <a:rPr lang="ru-RU" sz="3200" dirty="0" smtClean="0">
                <a:latin typeface="Calibri" charset="0"/>
                <a:ea typeface="Calibri" charset="0"/>
                <a:cs typeface="Calibri" charset="0"/>
              </a:rPr>
              <a:t>;</a:t>
            </a:r>
            <a:endParaRPr lang="en-US" sz="3200" dirty="0" smtClean="0">
              <a:latin typeface="Calibri" charset="0"/>
              <a:ea typeface="Calibri" charset="0"/>
              <a:cs typeface="Calibri" charset="0"/>
            </a:endParaRPr>
          </a:p>
          <a:p>
            <a:pPr marL="536284" lvl="1" indent="-457200"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3200" dirty="0" err="1" smtClean="0">
                <a:latin typeface="Calibri" charset="0"/>
                <a:ea typeface="Calibri" charset="0"/>
                <a:cs typeface="Calibri" charset="0"/>
              </a:rPr>
              <a:t>внутрибиблиотечные</a:t>
            </a:r>
            <a:r>
              <a:rPr lang="ru-RU" sz="32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3200" dirty="0" smtClean="0">
                <a:latin typeface="Calibri" charset="0"/>
                <a:ea typeface="Calibri" charset="0"/>
                <a:cs typeface="Calibri" charset="0"/>
              </a:rPr>
              <a:t>коммуникации; </a:t>
            </a:r>
            <a:endParaRPr lang="en-US" sz="3200" dirty="0" smtClean="0">
              <a:latin typeface="Calibri" charset="0"/>
              <a:ea typeface="Calibri" charset="0"/>
              <a:cs typeface="Calibri" charset="0"/>
            </a:endParaRPr>
          </a:p>
          <a:p>
            <a:pPr marL="536284" lvl="1" indent="-457200"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3200" dirty="0" smtClean="0">
                <a:latin typeface="Calibri" charset="0"/>
                <a:ea typeface="Calibri" charset="0"/>
                <a:cs typeface="Calibri" charset="0"/>
              </a:rPr>
              <a:t>работа </a:t>
            </a:r>
            <a:r>
              <a:rPr lang="ru-RU" sz="3200" dirty="0">
                <a:latin typeface="Calibri" charset="0"/>
                <a:ea typeface="Calibri" charset="0"/>
                <a:cs typeface="Calibri" charset="0"/>
              </a:rPr>
              <a:t>с </a:t>
            </a:r>
            <a:r>
              <a:rPr lang="ru-RU" sz="3200" dirty="0" smtClean="0">
                <a:latin typeface="Calibri" charset="0"/>
                <a:ea typeface="Calibri" charset="0"/>
                <a:cs typeface="Calibri" charset="0"/>
              </a:rPr>
              <a:t>инвесторами </a:t>
            </a:r>
            <a:r>
              <a:rPr lang="ru-RU" sz="3200" dirty="0">
                <a:latin typeface="Calibri" charset="0"/>
                <a:ea typeface="Calibri" charset="0"/>
                <a:cs typeface="Calibri" charset="0"/>
              </a:rPr>
              <a:t>и партнерами; </a:t>
            </a:r>
            <a:endParaRPr lang="en-US" sz="3200" dirty="0" smtClean="0">
              <a:latin typeface="Calibri" charset="0"/>
              <a:ea typeface="Calibri" charset="0"/>
              <a:cs typeface="Calibri" charset="0"/>
            </a:endParaRPr>
          </a:p>
          <a:p>
            <a:pPr marL="536284" lvl="1" indent="-457200"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3200" dirty="0" smtClean="0">
                <a:latin typeface="Calibri" charset="0"/>
                <a:ea typeface="Calibri" charset="0"/>
                <a:cs typeface="Calibri" charset="0"/>
              </a:rPr>
              <a:t>организация </a:t>
            </a:r>
            <a:r>
              <a:rPr lang="ru-RU" sz="3200" dirty="0">
                <a:latin typeface="Calibri" charset="0"/>
                <a:ea typeface="Calibri" charset="0"/>
                <a:cs typeface="Calibri" charset="0"/>
              </a:rPr>
              <a:t>специальных </a:t>
            </a:r>
            <a:r>
              <a:rPr lang="ru-RU" sz="3200" dirty="0" smtClean="0">
                <a:latin typeface="Calibri" charset="0"/>
                <a:ea typeface="Calibri" charset="0"/>
                <a:cs typeface="Calibri" charset="0"/>
              </a:rPr>
              <a:t>краеведческих событий и </a:t>
            </a:r>
            <a:r>
              <a:rPr lang="ru-RU" sz="3200" dirty="0" err="1" smtClean="0">
                <a:latin typeface="Calibri" charset="0"/>
                <a:ea typeface="Calibri" charset="0"/>
                <a:cs typeface="Calibri" charset="0"/>
              </a:rPr>
              <a:t>т.д</a:t>
            </a:r>
            <a:endParaRPr lang="ru-RU" sz="3200" dirty="0">
              <a:latin typeface="Calibri" charset="0"/>
              <a:ea typeface="Calibri" charset="0"/>
              <a:cs typeface="Calibri" charset="0"/>
            </a:endParaRPr>
          </a:p>
          <a:p>
            <a:pPr>
              <a:buClr>
                <a:schemeClr val="accent1">
                  <a:lumMod val="75000"/>
                </a:schemeClr>
              </a:buClr>
              <a:buSzPct val="100000"/>
            </a:pPr>
            <a:endParaRPr lang="ru-RU" sz="2205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6792" y="452131"/>
            <a:ext cx="12662927" cy="26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3" b="1" spc="33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СВЯЗИ С </a:t>
            </a:r>
            <a:r>
              <a:rPr lang="ru-RU" sz="1103" b="1" spc="33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ОБЩЕСТВЕННОСТЬЮ ДЛЯ БИБЛИОТЕК</a:t>
            </a:r>
            <a:endParaRPr lang="ru-RU" sz="1103" b="1" spc="331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18" y="520536"/>
            <a:ext cx="164736" cy="14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124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46792" y="452131"/>
            <a:ext cx="12662927" cy="26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3" b="1" spc="33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КРАСНОСЕЛЬСКИЙ РАЙОН  СЕГОДНЯ</a:t>
            </a:r>
            <a:endParaRPr lang="ru-RU" sz="1103" b="1" spc="331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92" y="949304"/>
            <a:ext cx="2722462" cy="23622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885" y="-325319"/>
            <a:ext cx="2722462" cy="236223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172" y="-280455"/>
            <a:ext cx="2722462" cy="236223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383172" y="276225"/>
            <a:ext cx="12756012" cy="7188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205" dirty="0">
              <a:latin typeface="Calibri" charset="0"/>
              <a:ea typeface="Calibri" charset="0"/>
              <a:cs typeface="Calibri" charset="0"/>
            </a:endParaRPr>
          </a:p>
          <a:p>
            <a:pPr marL="79084" marR="2826018" lvl="1">
              <a:spcBef>
                <a:spcPts val="4546"/>
              </a:spcBef>
              <a:buClr>
                <a:schemeClr val="accent1">
                  <a:lumMod val="75000"/>
                </a:schemeClr>
              </a:buClr>
              <a:buSzPct val="100000"/>
            </a:pPr>
            <a:r>
              <a:rPr lang="ru-RU" sz="3200" dirty="0">
                <a:latin typeface="Calibri" charset="0"/>
                <a:ea typeface="Calibri" charset="0"/>
                <a:cs typeface="Calibri" charset="0"/>
              </a:rPr>
              <a:t>115 км²</a:t>
            </a:r>
            <a:endParaRPr lang="en-US" sz="3200" dirty="0">
              <a:latin typeface="Calibri" charset="0"/>
              <a:ea typeface="Calibri" charset="0"/>
              <a:cs typeface="Calibri" charset="0"/>
            </a:endParaRPr>
          </a:p>
          <a:p>
            <a:pPr marL="79084" marR="2826018" lvl="1">
              <a:spcBef>
                <a:spcPts val="4546"/>
              </a:spcBef>
              <a:buClr>
                <a:schemeClr val="accent1">
                  <a:lumMod val="75000"/>
                </a:schemeClr>
              </a:buClr>
              <a:buSzPct val="100000"/>
            </a:pPr>
            <a:r>
              <a:rPr lang="ru-RU" sz="3200" dirty="0" smtClean="0">
                <a:latin typeface="Calibri" charset="0"/>
                <a:ea typeface="Calibri" charset="0"/>
                <a:cs typeface="Calibri" charset="0"/>
              </a:rPr>
              <a:t>4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25</a:t>
            </a:r>
            <a:r>
              <a:rPr lang="ru-RU" sz="3200" dirty="0">
                <a:latin typeface="Calibri" charset="0"/>
                <a:ea typeface="Calibri" charset="0"/>
                <a:cs typeface="Calibri" charset="0"/>
              </a:rPr>
              <a:t> 000 жителей</a:t>
            </a:r>
          </a:p>
          <a:p>
            <a:pPr marL="79084" marR="2826018" lvl="1">
              <a:spcBef>
                <a:spcPts val="4546"/>
              </a:spcBef>
              <a:buClr>
                <a:schemeClr val="accent1">
                  <a:lumMod val="75000"/>
                </a:schemeClr>
              </a:buClr>
              <a:buSzPct val="100000"/>
            </a:pPr>
            <a:r>
              <a:rPr lang="ru-RU" sz="3200" dirty="0" smtClean="0">
                <a:latin typeface="Calibri" charset="0"/>
                <a:ea typeface="Calibri" charset="0"/>
                <a:cs typeface="Calibri" charset="0"/>
              </a:rPr>
              <a:t>7 </a:t>
            </a:r>
            <a:r>
              <a:rPr lang="ru-RU" sz="3200" dirty="0">
                <a:latin typeface="Calibri" charset="0"/>
                <a:ea typeface="Calibri" charset="0"/>
                <a:cs typeface="Calibri" charset="0"/>
              </a:rPr>
              <a:t>муниципальных образований</a:t>
            </a:r>
          </a:p>
          <a:p>
            <a:pPr marL="79084" marR="2826018" lvl="1">
              <a:spcBef>
                <a:spcPts val="4546"/>
              </a:spcBef>
              <a:buClr>
                <a:schemeClr val="accent1">
                  <a:lumMod val="75000"/>
                </a:schemeClr>
              </a:buClr>
              <a:buSzPct val="100000"/>
            </a:pPr>
            <a:r>
              <a:rPr lang="ru-RU" sz="3200" b="1" dirty="0" smtClean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15 </a:t>
            </a:r>
            <a:r>
              <a:rPr lang="ru-RU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библиотек</a:t>
            </a:r>
          </a:p>
          <a:p>
            <a:pPr marL="79084" marR="2826018" lvl="1">
              <a:spcBef>
                <a:spcPts val="4546"/>
              </a:spcBef>
              <a:buClr>
                <a:schemeClr val="accent1">
                  <a:lumMod val="75000"/>
                </a:schemeClr>
              </a:buClr>
              <a:buSzPct val="100000"/>
            </a:pPr>
            <a:r>
              <a:rPr lang="ru-RU" sz="3200" dirty="0" smtClean="0">
                <a:latin typeface="Calibri" charset="0"/>
                <a:ea typeface="Calibri" charset="0"/>
                <a:cs typeface="Calibri" charset="0"/>
              </a:rPr>
              <a:t>122 </a:t>
            </a:r>
            <a:r>
              <a:rPr lang="ru-RU" sz="3200" dirty="0">
                <a:latin typeface="Calibri" charset="0"/>
                <a:ea typeface="Calibri" charset="0"/>
                <a:cs typeface="Calibri" charset="0"/>
              </a:rPr>
              <a:t>образовательных учреждения</a:t>
            </a:r>
          </a:p>
          <a:p>
            <a:pPr marL="79084" marR="2826018" lvl="1">
              <a:spcBef>
                <a:spcPts val="4546"/>
              </a:spcBef>
              <a:buClr>
                <a:schemeClr val="accent1">
                  <a:lumMod val="75000"/>
                </a:schemeClr>
              </a:buClr>
              <a:buSzPct val="100000"/>
            </a:pPr>
            <a:r>
              <a:rPr lang="ru-RU" sz="3200" dirty="0" smtClean="0">
                <a:latin typeface="Calibri" charset="0"/>
                <a:ea typeface="Calibri" charset="0"/>
                <a:cs typeface="Calibri" charset="0"/>
              </a:rPr>
              <a:t>72 </a:t>
            </a:r>
            <a:r>
              <a:rPr lang="ru-RU" sz="3200" dirty="0">
                <a:latin typeface="Calibri" charset="0"/>
                <a:ea typeface="Calibri" charset="0"/>
                <a:cs typeface="Calibri" charset="0"/>
              </a:rPr>
              <a:t>детских сада</a:t>
            </a:r>
          </a:p>
          <a:p>
            <a:pPr marL="378116" indent="-378116">
              <a:buClr>
                <a:schemeClr val="accent1">
                  <a:lumMod val="75000"/>
                </a:schemeClr>
              </a:buClr>
              <a:buSzPct val="100000"/>
              <a:buFont typeface="Helvetica" charset="0"/>
              <a:buChar char="●"/>
            </a:pPr>
            <a:endParaRPr lang="ru-RU" sz="2205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18" y="520536"/>
            <a:ext cx="164736" cy="142940"/>
          </a:xfrm>
          <a:prstGeom prst="rect">
            <a:avLst/>
          </a:prstGeom>
        </p:spPr>
      </p:pic>
      <p:sp>
        <p:nvSpPr>
          <p:cNvPr id="10" name="object 5"/>
          <p:cNvSpPr/>
          <p:nvPr/>
        </p:nvSpPr>
        <p:spPr>
          <a:xfrm>
            <a:off x="537917" y="723647"/>
            <a:ext cx="4676703" cy="69108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95"/>
          </a:p>
        </p:txBody>
      </p:sp>
    </p:spTree>
    <p:extLst>
      <p:ext uri="{BB962C8B-B14F-4D97-AF65-F5344CB8AC3E}">
        <p14:creationId xmlns:p14="http://schemas.microsoft.com/office/powerpoint/2010/main" val="9532286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92" y="949304"/>
            <a:ext cx="2722462" cy="23622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885" y="-325319"/>
            <a:ext cx="2722462" cy="23622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172" y="-280455"/>
            <a:ext cx="2722462" cy="2362238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46147" y="785255"/>
            <a:ext cx="12109865" cy="14617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646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ru-RU" sz="2646" dirty="0" smtClean="0">
                <a:latin typeface="Calibri" charset="0"/>
                <a:ea typeface="Calibri" charset="0"/>
                <a:cs typeface="Calibri" charset="0"/>
              </a:rPr>
              <a:t>ПРОДВИЖЕНИЕ КРАЕВЕДЧЕСКИХ РЕСУРСОВ И УСЛУГ</a:t>
            </a:r>
            <a:r>
              <a:rPr lang="en-US" sz="2646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646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| </a:t>
            </a:r>
            <a:r>
              <a:rPr lang="ru-RU" sz="2646" dirty="0" smtClean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ЦЕЛЕВЫЕ АУДИТОРИИ</a:t>
            </a:r>
            <a:endParaRPr lang="ru-RU" sz="2646" dirty="0">
              <a:solidFill>
                <a:schemeClr val="accent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569895" y="2413464"/>
            <a:ext cx="128712" cy="5160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/>
          </a:p>
        </p:txBody>
      </p:sp>
      <p:sp>
        <p:nvSpPr>
          <p:cNvPr id="20" name="Прямоугольник 19"/>
          <p:cNvSpPr/>
          <p:nvPr/>
        </p:nvSpPr>
        <p:spPr>
          <a:xfrm>
            <a:off x="6577719" y="2517213"/>
            <a:ext cx="128712" cy="4069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/>
          </a:p>
        </p:txBody>
      </p:sp>
      <p:sp>
        <p:nvSpPr>
          <p:cNvPr id="26" name="Прямоугольник 25"/>
          <p:cNvSpPr/>
          <p:nvPr/>
        </p:nvSpPr>
        <p:spPr>
          <a:xfrm>
            <a:off x="10126957" y="2711607"/>
            <a:ext cx="128712" cy="4763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/>
          </a:p>
        </p:txBody>
      </p:sp>
      <p:sp>
        <p:nvSpPr>
          <p:cNvPr id="21" name="Прямоугольник 20"/>
          <p:cNvSpPr/>
          <p:nvPr/>
        </p:nvSpPr>
        <p:spPr>
          <a:xfrm>
            <a:off x="318994" y="6136311"/>
            <a:ext cx="12467542" cy="770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5" dirty="0" smtClean="0"/>
              <a:t>Сотрудники, специалисты образовательных учреждений, представители администраций, дети, молодежь, люди старшего поколения, краеведы, исследователи, представители СМИ и мн. др.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46792" y="452131"/>
            <a:ext cx="12662927" cy="26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3" b="1" spc="33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ГОСУДАРСТВЕННАЯ ПРОГРАММА «РАЗВИТИЕ СФЕРЫ КУЛЬТУРЫ В САНКТ-ПЕТЕРБУРГЕ»</a:t>
            </a:r>
            <a:endParaRPr lang="ru-RU" sz="1103" b="1" spc="331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18" y="520536"/>
            <a:ext cx="164736" cy="142940"/>
          </a:xfrm>
          <a:prstGeom prst="rect">
            <a:avLst/>
          </a:prstGeom>
        </p:spPr>
      </p:pic>
      <p:sp>
        <p:nvSpPr>
          <p:cNvPr id="17" name="object 10"/>
          <p:cNvSpPr/>
          <p:nvPr/>
        </p:nvSpPr>
        <p:spPr>
          <a:xfrm>
            <a:off x="38902" y="2550264"/>
            <a:ext cx="4519944" cy="29075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63"/>
          </a:p>
        </p:txBody>
      </p:sp>
      <p:sp>
        <p:nvSpPr>
          <p:cNvPr id="19" name="object 9"/>
          <p:cNvSpPr/>
          <p:nvPr/>
        </p:nvSpPr>
        <p:spPr>
          <a:xfrm>
            <a:off x="8980761" y="2572066"/>
            <a:ext cx="4317003" cy="29075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63"/>
          </a:p>
        </p:txBody>
      </p:sp>
      <p:sp>
        <p:nvSpPr>
          <p:cNvPr id="25" name="object 8"/>
          <p:cNvSpPr/>
          <p:nvPr/>
        </p:nvSpPr>
        <p:spPr>
          <a:xfrm>
            <a:off x="4573465" y="2572066"/>
            <a:ext cx="4392677" cy="291784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63"/>
          </a:p>
        </p:txBody>
      </p:sp>
    </p:spTree>
    <p:extLst>
      <p:ext uri="{BB962C8B-B14F-4D97-AF65-F5344CB8AC3E}">
        <p14:creationId xmlns:p14="http://schemas.microsoft.com/office/powerpoint/2010/main" val="358161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3" t="10495" r="13963" b="23909"/>
          <a:stretch/>
        </p:blipFill>
        <p:spPr>
          <a:xfrm>
            <a:off x="8727897" y="2050752"/>
            <a:ext cx="5449167" cy="576047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6792" y="475418"/>
            <a:ext cx="12662927" cy="26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3" b="1" spc="33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КРАЕВЕДЕНИЕ В  БИБЛИОТЕКАХ </a:t>
            </a:r>
            <a:endParaRPr lang="ru-RU" sz="1103" b="1" spc="331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18" y="520536"/>
            <a:ext cx="164736" cy="1429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05808" y="1190625"/>
            <a:ext cx="12432651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084" marR="2826018" lvl="1">
              <a:spcBef>
                <a:spcPts val="4546"/>
              </a:spcBef>
              <a:buClr>
                <a:schemeClr val="accent1">
                  <a:lumMod val="75000"/>
                </a:schemeClr>
              </a:buClr>
              <a:buSzPct val="100000"/>
            </a:pPr>
            <a:r>
              <a:rPr lang="ru-RU" sz="2800" dirty="0">
                <a:latin typeface="Calibri" charset="0"/>
                <a:ea typeface="Calibri" charset="0"/>
                <a:cs typeface="Calibri" charset="0"/>
              </a:rPr>
              <a:t>Выставки документов и артефактов  </a:t>
            </a:r>
            <a:br>
              <a:rPr lang="ru-RU" sz="2800" dirty="0">
                <a:latin typeface="Calibri" charset="0"/>
                <a:ea typeface="Calibri" charset="0"/>
                <a:cs typeface="Calibri" charset="0"/>
              </a:rPr>
            </a:br>
            <a:r>
              <a:rPr lang="ru-RU" sz="2800" dirty="0">
                <a:latin typeface="Calibri" charset="0"/>
                <a:ea typeface="Calibri" charset="0"/>
                <a:cs typeface="Calibri" charset="0"/>
              </a:rPr>
              <a:t>по истории территории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  <a:p>
            <a:pPr marL="79084" marR="2826018" lvl="1">
              <a:spcBef>
                <a:spcPts val="4546"/>
              </a:spcBef>
              <a:buClr>
                <a:schemeClr val="accent1">
                  <a:lumMod val="75000"/>
                </a:schemeClr>
              </a:buClr>
              <a:buSzPct val="100000"/>
            </a:pPr>
            <a:r>
              <a:rPr lang="ru-RU" sz="2800" dirty="0">
                <a:latin typeface="Calibri" charset="0"/>
                <a:ea typeface="Calibri" charset="0"/>
                <a:cs typeface="Calibri" charset="0"/>
              </a:rPr>
              <a:t>Лекционные циклы, посвященные </a:t>
            </a:r>
            <a:br>
              <a:rPr lang="ru-RU" sz="2800" dirty="0">
                <a:latin typeface="Calibri" charset="0"/>
                <a:ea typeface="Calibri" charset="0"/>
                <a:cs typeface="Calibri" charset="0"/>
              </a:rPr>
            </a:br>
            <a:r>
              <a:rPr lang="ru-RU" sz="2800" dirty="0">
                <a:latin typeface="Calibri" charset="0"/>
                <a:ea typeface="Calibri" charset="0"/>
                <a:cs typeface="Calibri" charset="0"/>
              </a:rPr>
              <a:t>истории района и судьбам людей</a:t>
            </a:r>
          </a:p>
          <a:p>
            <a:pPr marL="79084" marR="2826018" lvl="1">
              <a:spcBef>
                <a:spcPts val="4546"/>
              </a:spcBef>
              <a:buClr>
                <a:schemeClr val="accent1">
                  <a:lumMod val="75000"/>
                </a:schemeClr>
              </a:buClr>
              <a:buSzPct val="100000"/>
            </a:pPr>
            <a:r>
              <a:rPr lang="ru-RU" sz="2800" dirty="0">
                <a:latin typeface="Calibri" charset="0"/>
                <a:ea typeface="Calibri" charset="0"/>
                <a:cs typeface="Calibri" charset="0"/>
              </a:rPr>
              <a:t>Поиск информации, составление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2800" dirty="0">
                <a:latin typeface="Calibri" charset="0"/>
                <a:ea typeface="Calibri" charset="0"/>
                <a:cs typeface="Calibri" charset="0"/>
              </a:rPr>
            </a:br>
            <a:r>
              <a:rPr lang="ru-RU" sz="2800" dirty="0">
                <a:latin typeface="Calibri" charset="0"/>
                <a:ea typeface="Calibri" charset="0"/>
                <a:cs typeface="Calibri" charset="0"/>
              </a:rPr>
              <a:t>библиографических списков по истории района</a:t>
            </a:r>
          </a:p>
          <a:p>
            <a:pPr marL="79084" marR="2826018" lvl="1">
              <a:spcBef>
                <a:spcPts val="4546"/>
              </a:spcBef>
              <a:buClr>
                <a:schemeClr val="accent1">
                  <a:lumMod val="75000"/>
                </a:schemeClr>
              </a:buClr>
              <a:buSzPct val="100000"/>
            </a:pPr>
            <a:r>
              <a:rPr lang="ru-RU" sz="2800" dirty="0">
                <a:latin typeface="Calibri" charset="0"/>
                <a:ea typeface="Calibri" charset="0"/>
                <a:cs typeface="Calibri" charset="0"/>
              </a:rPr>
              <a:t>Организация масштабных </a:t>
            </a:r>
            <a:br>
              <a:rPr lang="ru-RU" sz="2800" dirty="0">
                <a:latin typeface="Calibri" charset="0"/>
                <a:ea typeface="Calibri" charset="0"/>
                <a:cs typeface="Calibri" charset="0"/>
              </a:rPr>
            </a:br>
            <a:r>
              <a:rPr lang="ru-RU" sz="2800" dirty="0">
                <a:latin typeface="Calibri" charset="0"/>
                <a:ea typeface="Calibri" charset="0"/>
                <a:cs typeface="Calibri" charset="0"/>
              </a:rPr>
              <a:t>краеведческих мероприятий</a:t>
            </a:r>
          </a:p>
          <a:p>
            <a:pPr marL="79084" marR="2826018" lvl="1">
              <a:spcBef>
                <a:spcPts val="4546"/>
              </a:spcBef>
              <a:buClr>
                <a:schemeClr val="accent1">
                  <a:lumMod val="75000"/>
                </a:schemeClr>
              </a:buClr>
              <a:buSzPct val="100000"/>
            </a:pPr>
            <a:r>
              <a:rPr lang="ru-RU" sz="2800" dirty="0">
                <a:latin typeface="Calibri" charset="0"/>
                <a:ea typeface="Calibri" charset="0"/>
                <a:cs typeface="Calibri" charset="0"/>
              </a:rPr>
              <a:t>Издание краеведческих сборников</a:t>
            </a:r>
          </a:p>
        </p:txBody>
      </p:sp>
      <p:pic>
        <p:nvPicPr>
          <p:cNvPr id="8" name="Рисунок 7"/>
          <p:cNvPicPr/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71" y="1369975"/>
            <a:ext cx="533865" cy="558461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40" y="2728431"/>
            <a:ext cx="580690" cy="497107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00" y="3909932"/>
            <a:ext cx="603295" cy="615985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74" y="5417093"/>
            <a:ext cx="646219" cy="569487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8" cstate="print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1" y="6668260"/>
            <a:ext cx="746573" cy="56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2714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92" y="949304"/>
            <a:ext cx="2722462" cy="23622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885" y="-325319"/>
            <a:ext cx="2722462" cy="23622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172" y="-280455"/>
            <a:ext cx="2722462" cy="2362238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46147" y="785255"/>
            <a:ext cx="12109865" cy="14617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646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ru-RU" sz="2646" dirty="0">
                <a:latin typeface="Calibri" charset="0"/>
                <a:ea typeface="Calibri" charset="0"/>
                <a:cs typeface="Calibri" charset="0"/>
              </a:rPr>
              <a:t>ЦБС КРАСНОСЕЛЬСКОГО РАЙОНА</a:t>
            </a:r>
            <a:r>
              <a:rPr lang="en-US" sz="2646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646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| </a:t>
            </a:r>
            <a:r>
              <a:rPr lang="ru-RU" sz="2646" dirty="0" smtClean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ВЗАИМОДЕЙСТВИЕ СО СМИ</a:t>
            </a:r>
            <a:endParaRPr lang="ru-RU" sz="2646" dirty="0">
              <a:solidFill>
                <a:schemeClr val="accent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ru-RU" sz="2646" dirty="0">
              <a:solidFill>
                <a:schemeClr val="accent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5454" y="6743683"/>
            <a:ext cx="12067486" cy="770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5" dirty="0"/>
              <a:t>Публикации о краеведческой деятельности  в 2017 году в СМИ</a:t>
            </a:r>
          </a:p>
          <a:p>
            <a:pPr algn="ctr"/>
            <a:endParaRPr lang="ru-RU" sz="2205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46792" y="452131"/>
            <a:ext cx="12662927" cy="26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3" b="1" spc="33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ГОСУДАРСТВЕННАЯ ПРОГРАММА «РАЗВИТИЕ СФЕРЫ КУЛЬТУРЫ В САНКТ-ПЕТЕРБУРГЕ»</a:t>
            </a:r>
            <a:endParaRPr lang="ru-RU" sz="1103" b="1" spc="331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18" y="520536"/>
            <a:ext cx="164736" cy="142940"/>
          </a:xfrm>
          <a:prstGeom prst="rect">
            <a:avLst/>
          </a:prstGeom>
        </p:spPr>
      </p:pic>
      <p:sp>
        <p:nvSpPr>
          <p:cNvPr id="12" name="object 9"/>
          <p:cNvSpPr/>
          <p:nvPr/>
        </p:nvSpPr>
        <p:spPr>
          <a:xfrm>
            <a:off x="225454" y="1893158"/>
            <a:ext cx="5246365" cy="44541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63"/>
          </a:p>
        </p:txBody>
      </p:sp>
      <p:sp>
        <p:nvSpPr>
          <p:cNvPr id="14" name="object 10"/>
          <p:cNvSpPr/>
          <p:nvPr/>
        </p:nvSpPr>
        <p:spPr>
          <a:xfrm>
            <a:off x="5449232" y="1952625"/>
            <a:ext cx="2419435" cy="42628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63"/>
          </a:p>
        </p:txBody>
      </p:sp>
      <p:sp>
        <p:nvSpPr>
          <p:cNvPr id="16" name="object 10"/>
          <p:cNvSpPr/>
          <p:nvPr/>
        </p:nvSpPr>
        <p:spPr>
          <a:xfrm>
            <a:off x="7949998" y="1902791"/>
            <a:ext cx="5494540" cy="30417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63"/>
          </a:p>
        </p:txBody>
      </p:sp>
      <p:sp>
        <p:nvSpPr>
          <p:cNvPr id="15" name="object 9"/>
          <p:cNvSpPr/>
          <p:nvPr/>
        </p:nvSpPr>
        <p:spPr>
          <a:xfrm>
            <a:off x="7934340" y="4779242"/>
            <a:ext cx="5574138" cy="313610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63"/>
          </a:p>
        </p:txBody>
      </p:sp>
    </p:spTree>
    <p:extLst>
      <p:ext uri="{BB962C8B-B14F-4D97-AF65-F5344CB8AC3E}">
        <p14:creationId xmlns:p14="http://schemas.microsoft.com/office/powerpoint/2010/main" val="3956204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92" y="949304"/>
            <a:ext cx="2722462" cy="23622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885" y="-325319"/>
            <a:ext cx="2722462" cy="23622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172" y="-280455"/>
            <a:ext cx="2722462" cy="2362238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46147" y="785255"/>
            <a:ext cx="12109865" cy="86257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646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ru-RU" sz="2646" dirty="0">
                <a:latin typeface="Calibri" charset="0"/>
                <a:ea typeface="Calibri" charset="0"/>
                <a:cs typeface="Calibri" charset="0"/>
              </a:rPr>
              <a:t>ЦБС КРАСНОСЕЛЬСКОГО РАЙОНА</a:t>
            </a:r>
            <a:r>
              <a:rPr lang="en-US" sz="2646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646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| </a:t>
            </a:r>
            <a:r>
              <a:rPr lang="ru-RU" sz="2646" dirty="0" smtClean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ПРОДВИЖЕНИЕ В ИНТЕРНЕТЕ</a:t>
            </a:r>
          </a:p>
          <a:p>
            <a:endParaRPr lang="ru-RU" sz="2646" dirty="0">
              <a:solidFill>
                <a:schemeClr val="accent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79440" y="6791870"/>
            <a:ext cx="12067486" cy="770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5" dirty="0" smtClean="0">
                <a:solidFill>
                  <a:schemeClr val="accent1">
                    <a:lumMod val="75000"/>
                  </a:schemeClr>
                </a:solidFill>
              </a:rPr>
              <a:t>Сборники материалов и рекомендательные списки литературы, видеоролики, </a:t>
            </a:r>
            <a:br>
              <a:rPr lang="ru-RU" sz="2205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205" dirty="0" smtClean="0">
                <a:solidFill>
                  <a:schemeClr val="accent1">
                    <a:lumMod val="75000"/>
                  </a:schemeClr>
                </a:solidFill>
              </a:rPr>
              <a:t>документы для авторов исследований// </a:t>
            </a:r>
            <a:r>
              <a:rPr lang="en-US" sz="2205" dirty="0" smtClean="0">
                <a:solidFill>
                  <a:schemeClr val="accent1">
                    <a:lumMod val="75000"/>
                  </a:schemeClr>
                </a:solidFill>
              </a:rPr>
              <a:t>krlib.ru</a:t>
            </a:r>
            <a:r>
              <a:rPr lang="ru-RU" sz="2205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endParaRPr lang="ru-RU" sz="2205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6792" y="452131"/>
            <a:ext cx="12662927" cy="26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3" b="1" spc="33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ГОСУДАРСТВЕННАЯ ПРОГРАММА «РАЗВИТИЕ СФЕРЫ КУЛЬТУРЫ В САНКТ-ПЕТЕРБУРГЕ»</a:t>
            </a:r>
            <a:endParaRPr lang="ru-RU" sz="1103" b="1" spc="331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18" y="520536"/>
            <a:ext cx="164736" cy="142940"/>
          </a:xfrm>
          <a:prstGeom prst="rect">
            <a:avLst/>
          </a:prstGeom>
        </p:spPr>
      </p:pic>
      <p:pic>
        <p:nvPicPr>
          <p:cNvPr id="9" name="Рисунок 8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99" y="1838717"/>
            <a:ext cx="10760869" cy="50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06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Цвет 5">
      <a:dk1>
        <a:srgbClr val="000000"/>
      </a:dk1>
      <a:lt1>
        <a:srgbClr val="FFFFFF"/>
      </a:lt1>
      <a:dk2>
        <a:srgbClr val="44546A"/>
      </a:dk2>
      <a:lt2>
        <a:srgbClr val="FEFFFF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Цвет 5">
      <a:dk1>
        <a:srgbClr val="000000"/>
      </a:dk1>
      <a:lt1>
        <a:srgbClr val="FFFFFF"/>
      </a:lt1>
      <a:dk2>
        <a:srgbClr val="44546A"/>
      </a:dk2>
      <a:lt2>
        <a:srgbClr val="FEFFFF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786</TotalTime>
  <Words>563</Words>
  <Application>Microsoft Office PowerPoint</Application>
  <PresentationFormat>Произвольный</PresentationFormat>
  <Paragraphs>122</Paragraphs>
  <Slides>19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Helvetica</vt:lpstr>
      <vt:lpstr>Tahoma</vt:lpstr>
      <vt:lpstr>Trebuchet MS</vt:lpstr>
      <vt:lpstr>Wingdings</vt:lpstr>
      <vt:lpstr>Тема Office</vt:lpstr>
      <vt:lpstr>1_Тема Office</vt:lpstr>
      <vt:lpstr>ОСОБЕННОСТИ СИСТЕМЫ ПРОДВИЖЕНИЯ КРАЕВЕДЧЕСКИХ РЕСУРСОВ И УСЛУГ на примере деятельности ЦБС Красносельского  района Санкт-Петербурга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СПАСИБО ЗА ВНИМАНИЕ!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Светлана В. Костышина</cp:lastModifiedBy>
  <cp:revision>68</cp:revision>
  <cp:lastPrinted>2018-10-04T12:17:23Z</cp:lastPrinted>
  <dcterms:created xsi:type="dcterms:W3CDTF">2018-06-14T03:33:58Z</dcterms:created>
  <dcterms:modified xsi:type="dcterms:W3CDTF">2018-10-08T07:04:57Z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2018-06-14T00:00:00Z</vt:filetime>
  </property>
  <property fmtid="{D5CDD505-2E9C-101B-9397-08002B2CF9AE}" pid="3" name="Creator">
    <vt:lpwstr>Adobe InDesign CC 2014 (Windows)</vt:lpwstr>
  </property>
  <property fmtid="{D5CDD505-2E9C-101B-9397-08002B2CF9AE}" pid="4" name="LastSaved">
    <vt:filetime>2018-06-14T00:00:00Z</vt:filetime>
  </property>
</Properties>
</file>