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57" r:id="rId3"/>
    <p:sldId id="256" r:id="rId4"/>
    <p:sldId id="288" r:id="rId5"/>
    <p:sldId id="286" r:id="rId6"/>
    <p:sldId id="287" r:id="rId7"/>
    <p:sldId id="289" r:id="rId8"/>
    <p:sldId id="258" r:id="rId9"/>
    <p:sldId id="260" r:id="rId10"/>
    <p:sldId id="264" r:id="rId11"/>
    <p:sldId id="276" r:id="rId12"/>
    <p:sldId id="277" r:id="rId13"/>
    <p:sldId id="267" r:id="rId14"/>
    <p:sldId id="268" r:id="rId15"/>
    <p:sldId id="272" r:id="rId16"/>
    <p:sldId id="273" r:id="rId17"/>
    <p:sldId id="274" r:id="rId18"/>
    <p:sldId id="281" r:id="rId19"/>
    <p:sldId id="282" r:id="rId20"/>
    <p:sldId id="283" r:id="rId21"/>
    <p:sldId id="284" r:id="rId22"/>
    <p:sldId id="285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5090" autoAdjust="0"/>
  </p:normalViewPr>
  <p:slideViewPr>
    <p:cSldViewPr>
      <p:cViewPr varScale="1">
        <p:scale>
          <a:sx n="54" d="100"/>
          <a:sy n="54" d="100"/>
        </p:scale>
        <p:origin x="-114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5000">
    <p:wedg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Продвижение краеведческой информации: опыт работы Чакырской сельской модельной библиотеки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Амгинской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МЦБС</a:t>
            </a:r>
            <a:endParaRPr lang="ru-RU" dirty="0"/>
          </a:p>
        </p:txBody>
      </p:sp>
    </p:spTree>
  </p:cSld>
  <p:clrMapOvr>
    <a:masterClrMapping/>
  </p:clrMapOvr>
  <p:transition advClick="0" advTm="500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SC016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810000" cy="2936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DSC01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3779309" cy="2834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DSC01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05200"/>
            <a:ext cx="4064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DSC015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40640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SC02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454400" cy="281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E:\DSC02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3779309" cy="2834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E:\DSC02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3454400" cy="289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E:\DSC02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505200"/>
            <a:ext cx="4191000" cy="2876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DSC03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7592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DSC03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200" y="3429000"/>
            <a:ext cx="396240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E:\DCIM\101MSDCF\DSC02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52400"/>
            <a:ext cx="41910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DCIM\101MSDCF\DSC02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429000"/>
            <a:ext cx="381000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MSDCF\DSC00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381000"/>
            <a:ext cx="3815799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G:\DCIM\100MSDCF\DSC0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39608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G:\DCIM\100MSDCF\DSC00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657600"/>
            <a:ext cx="35560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хаартыска\DSC00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3962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DCIM\101MSDCF\DSC02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"/>
            <a:ext cx="40640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DCIM\101MSDCF\DSC02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81400"/>
            <a:ext cx="4064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DCIM\101MSDCF\DSC03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57600"/>
            <a:ext cx="40386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101_PANA\P1010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855509" cy="2891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DSC02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04800"/>
            <a:ext cx="38608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DSC02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05200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DSC02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429000"/>
            <a:ext cx="38608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SC02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37592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E:\DSC01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E:\DCIM\100MSDCF\DSC00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04800"/>
            <a:ext cx="38608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E:\DCIM\100MSDCF\DSC00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9624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101_PANA\P1010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429000"/>
            <a:ext cx="41910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E:\DCIM\101_PANA\P101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E:\DCIM\101MSDCF\DSC03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8600"/>
            <a:ext cx="40386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Аптаах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холбуйачаан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2" descr="C:\Users\НАЧ ШКОЛА КАБ №6\Desktop\анщик\DSC_04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612557" cy="2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C:\Users\НАЧ ШКОЛА КАБ №6\Desktop\анщик\DSC_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200"/>
            <a:ext cx="28717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аптаах холбуйачаан\DSC_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114800"/>
            <a:ext cx="3336364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чтецов, ораторов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C:\Users\НАЧ ШКОЛА КАБ №6\Desktop\анщик\DSC_03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76400"/>
            <a:ext cx="4038600" cy="29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 descr="C:\Users\НАЧ ШКОЛА КАБ №6\Desktop\анщик\DSC_0466.JPG"/>
          <p:cNvPicPr>
            <a:picLocks noChangeAspect="1" noChangeArrowheads="1"/>
          </p:cNvPicPr>
          <p:nvPr/>
        </p:nvPicPr>
        <p:blipFill>
          <a:blip r:embed="rId3"/>
          <a:srcRect t="20120"/>
          <a:stretch>
            <a:fillRect/>
          </a:stretch>
        </p:blipFill>
        <p:spPr bwMode="auto">
          <a:xfrm>
            <a:off x="4000500" y="3352800"/>
            <a:ext cx="47910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779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Библиотека семейного чтения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DCIM\100MSDCF\DSC0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8229600" cy="4648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авторских брошюр учащихся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2" descr="C:\Users\НАЧ ШКОЛА КАБ №6\Desktop\анщик\DSC_08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0"/>
            <a:ext cx="3657600" cy="242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C:\Users\НАЧ ШКОЛА КАБ №6\Desktop\анщик\DSC_0858.JPG"/>
          <p:cNvPicPr>
            <a:picLocks noChangeAspect="1" noChangeArrowheads="1"/>
          </p:cNvPicPr>
          <p:nvPr/>
        </p:nvPicPr>
        <p:blipFill>
          <a:blip r:embed="rId3"/>
          <a:srcRect l="1764" r="13544" b="22731"/>
          <a:stretch>
            <a:fillRect/>
          </a:stretch>
        </p:blipFill>
        <p:spPr bwMode="auto">
          <a:xfrm>
            <a:off x="4857750" y="1571625"/>
            <a:ext cx="370998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C:\Users\НАЧ ШКОЛА КАБ №6\Desktop\анщик\DSC_08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808817"/>
            <a:ext cx="4119563" cy="27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Конкурсы рисунков и поделок.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8" descr="E:\анщик\DSC_0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524000"/>
            <a:ext cx="3769822" cy="2497975"/>
          </a:xfrm>
          <a:noFill/>
        </p:spPr>
      </p:pic>
      <p:pic>
        <p:nvPicPr>
          <p:cNvPr id="5" name="Picture 10" descr="E:\анщик\DSC_0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7200" y="3352800"/>
            <a:ext cx="4430541" cy="2933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Выставки книг.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9" descr="C:\Users\НАЧ ШКОЛА КАБ №6\Desktop\анщик\DSC_0420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447800"/>
            <a:ext cx="4170911" cy="3076200"/>
          </a:xfrm>
        </p:spPr>
      </p:pic>
      <p:pic>
        <p:nvPicPr>
          <p:cNvPr id="5" name="Picture 7" descr="E:\анщик\DSC_03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38600" y="2895600"/>
            <a:ext cx="4403725" cy="3294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1828800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</a:t>
            </a:r>
            <a:endParaRPr lang="ru-RU" sz="48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Чакырская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сельская модельная библиотека им. Илларионовой Р.В.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DCIM\101MSDCF\DSC032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33528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E:\DCIM\101MSDCF\DSC03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252119"/>
            <a:ext cx="3474508" cy="2301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DCIM\101MSDCF\DSC03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267200"/>
            <a:ext cx="335280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DCIM\101MSDCF\DSC03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524000"/>
            <a:ext cx="3474509" cy="2605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«Любовь к родному краю, родной культуре, к родному селу или городу, к родной речи начинается с малого – с любви к своей семье, к своему жилищу. Постепенно расширяясь, эта любовь переходит в любовь к своей стране, к её истории, её прошлому и настоящему, а затем ко всему человечеству, к человеческой культуре».</a:t>
            </a:r>
          </a:p>
          <a:p>
            <a:pPr algn="just"/>
            <a:endParaRPr lang="ru-RU" dirty="0" smtClean="0"/>
          </a:p>
          <a:p>
            <a:pPr algn="r">
              <a:buNone/>
            </a:pPr>
            <a:r>
              <a:rPr lang="ru-RU" dirty="0" smtClean="0"/>
              <a:t>Д.С.Лихачев</a:t>
            </a:r>
            <a:endParaRPr lang="ru-RU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Основные направления и 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1313" defTabSz="912813">
              <a:buFont typeface="Arial" pitchFamily="34" charset="0"/>
              <a:buNone/>
            </a:pPr>
            <a:r>
              <a:rPr lang="ru-RU" sz="1800" b="1" dirty="0" smtClean="0"/>
              <a:t>Цель работы:</a:t>
            </a:r>
          </a:p>
          <a:p>
            <a:pPr marL="341313" defTabSz="912813">
              <a:buFont typeface="Arial" pitchFamily="34" charset="0"/>
              <a:buNone/>
            </a:pPr>
            <a:r>
              <a:rPr lang="ru-RU" sz="1800" dirty="0" smtClean="0"/>
              <a:t>Приобщение детей и родителей к книге и чтению; возрождение традиций семейного чтения,  любви к родному краю.</a:t>
            </a:r>
            <a:endParaRPr lang="ru-RU" sz="1800" b="1" dirty="0" smtClean="0"/>
          </a:p>
          <a:p>
            <a:pPr marL="341313" defTabSz="912813">
              <a:buFont typeface="Arial" pitchFamily="34" charset="0"/>
              <a:buNone/>
            </a:pPr>
            <a:endParaRPr lang="ru-RU" sz="1800" dirty="0" smtClean="0"/>
          </a:p>
          <a:p>
            <a:pPr marL="341313" defTabSz="912813">
              <a:buFont typeface="Arial" pitchFamily="34" charset="0"/>
              <a:buNone/>
            </a:pPr>
            <a:r>
              <a:rPr lang="ru-RU" sz="1800" b="1" dirty="0" smtClean="0"/>
              <a:t>Задачи работы:</a:t>
            </a:r>
            <a:endParaRPr lang="ru-RU" sz="1800" dirty="0" smtClean="0"/>
          </a:p>
          <a:p>
            <a:pPr marL="341313" defTabSz="912813">
              <a:buFont typeface="Arial" pitchFamily="34" charset="0"/>
              <a:buNone/>
            </a:pPr>
            <a:r>
              <a:rPr lang="ru-RU" sz="1800" dirty="0" smtClean="0"/>
              <a:t>- создать на базе  библиотеки творческую читающую площадку по привлечению населения к чтению; </a:t>
            </a:r>
          </a:p>
          <a:p>
            <a:pPr marL="341313" defTabSz="912813">
              <a:buFont typeface="Arial" pitchFamily="34" charset="0"/>
              <a:buNone/>
            </a:pPr>
            <a:r>
              <a:rPr lang="ru-RU" sz="1800" dirty="0" smtClean="0"/>
              <a:t>-  провести цикл мероприятий в поддержку книги и чтения; </a:t>
            </a:r>
          </a:p>
          <a:p>
            <a:pPr marL="341313" defTabSz="912813">
              <a:buFont typeface="Arial" pitchFamily="34" charset="0"/>
              <a:buNone/>
            </a:pPr>
            <a:r>
              <a:rPr lang="ru-RU" sz="1800" dirty="0" smtClean="0"/>
              <a:t>-  привлечь потенциальных читателей в библиотеку; </a:t>
            </a:r>
          </a:p>
          <a:p>
            <a:pPr marL="341313" defTabSz="912813">
              <a:buFont typeface="Arial" pitchFamily="34" charset="0"/>
              <a:buNone/>
            </a:pPr>
            <a:r>
              <a:rPr lang="ru-RU" sz="1800" dirty="0" smtClean="0"/>
              <a:t>- комплектовать книжный фонд краеведческой литературой</a:t>
            </a:r>
            <a:endParaRPr lang="ru-RU" sz="18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Основная работа библиотеки  направлена на: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341313" defTabSz="912813">
              <a:buNone/>
            </a:pPr>
            <a:endParaRPr lang="ru-RU" dirty="0" smtClean="0"/>
          </a:p>
          <a:p>
            <a:pPr marL="341313" defTabSz="912813"/>
            <a:r>
              <a:rPr lang="ru-RU" dirty="0" smtClean="0"/>
              <a:t>- повышение комфортности библиотечной среды, формирование положительного имиджа библиотеки, развитие рекламы;</a:t>
            </a:r>
          </a:p>
          <a:p>
            <a:pPr marL="341313" defTabSz="912813"/>
            <a:r>
              <a:rPr lang="ru-RU" dirty="0" smtClean="0"/>
              <a:t>- распространение краеведческих знаний и воспитание у читателей интереса к истории своей малой родины,  формирование патриотических чувств;</a:t>
            </a:r>
          </a:p>
          <a:p>
            <a:pPr marL="341313" defTabSz="912813"/>
            <a:r>
              <a:rPr lang="ru-RU" dirty="0" smtClean="0"/>
              <a:t>- воспитание бережного отношения к окружающему миру, формирование активной гуманной позиции по отношению к природе, создание условий для чтения </a:t>
            </a:r>
            <a:r>
              <a:rPr lang="ru-RU" dirty="0" err="1" smtClean="0"/>
              <a:t>естественно-научной</a:t>
            </a:r>
            <a:r>
              <a:rPr lang="ru-RU" dirty="0" smtClean="0"/>
              <a:t> литературы;</a:t>
            </a:r>
          </a:p>
          <a:p>
            <a:pPr marL="341313" defTabSz="912813"/>
            <a:r>
              <a:rPr lang="ru-RU" dirty="0" smtClean="0"/>
              <a:t>- приобщение пользователей к чтению правовой и нравственной литературы, содействие повышению уровня этической грамотности, воспитание культуры общения;</a:t>
            </a:r>
          </a:p>
          <a:p>
            <a:pPr marL="341313" defTabSz="912813"/>
            <a:r>
              <a:rPr lang="ru-RU" dirty="0" smtClean="0"/>
              <a:t>- приобщение пользователей к лучшим образцам классической отечественной и зарубежной литературы, создание условий для чтения и различных литературных занятий и т.д.</a:t>
            </a: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Фонд библиотеки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  <a:defRPr/>
            </a:pPr>
            <a:endParaRPr lang="ru-RU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just">
              <a:buNone/>
              <a:defRPr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Главное богатство библиотеки – это ее фонды. Сегодня библиотека обладает универсальным по содержанию фондом в 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8893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экземпляров, в том числе на якутском языке 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3577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. Наряду с традиционными носителями информации, фонды библиотеки пополняются электронными изданиями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 202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algn="just">
              <a:buNone/>
              <a:defRPr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 Фонд: книги, центральные и республиканские газеты, журналы. Тематический профиль фонда : все виды отраслей.  </a:t>
            </a:r>
          </a:p>
          <a:p>
            <a:pPr algn="just">
              <a:buNone/>
              <a:defRPr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Наряду с книгами в нашем фонде имеются справочные, энциклопедии, учебные программы на компакт дисках. Работает  читальный зал ,где можно поработать со справочной литературой и периодикой. Профессионально оформленные выставки,  абонемент.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101MSDCF\DSC032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40386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2" descr="E:\DCIM\101MSDCF\DSC03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4038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2" descr="E:\DCIM\101MSDCF\DSC03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657600"/>
            <a:ext cx="3556000" cy="2667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2" descr="E:\DCIM\101MSDCF\DSC03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454400" cy="2590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SC031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3809999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DSC02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304800"/>
            <a:ext cx="39878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DSC02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352800"/>
            <a:ext cx="40132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DSC02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276600"/>
            <a:ext cx="41148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286</TotalTime>
  <Words>327</Words>
  <Application>Microsoft Office PowerPoint</Application>
  <PresentationFormat>Экран (4:3)</PresentationFormat>
  <Paragraphs>33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Продвижение краеведческой информации: опыт работы Чакырской сельской модельной библиотеки Амгинской МЦБС</vt:lpstr>
      <vt:lpstr>Библиотека семейного чтения</vt:lpstr>
      <vt:lpstr>Чакырская сельская модельная библиотека им. Илларионовой Р.В.</vt:lpstr>
      <vt:lpstr>Слайд 4</vt:lpstr>
      <vt:lpstr>Основные направления и задачи:</vt:lpstr>
      <vt:lpstr>Основная работа библиотеки  направлена на:</vt:lpstr>
      <vt:lpstr>Фонд библиотеки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«Аптаах холбуйачаан»</vt:lpstr>
      <vt:lpstr>Конкурс чтецов, ораторов </vt:lpstr>
      <vt:lpstr>Создание авторских брошюр учащихся</vt:lpstr>
      <vt:lpstr>Конкурсы рисунков и поделок.</vt:lpstr>
      <vt:lpstr>Выставки книг.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Lenovo</cp:lastModifiedBy>
  <cp:revision>30</cp:revision>
  <dcterms:created xsi:type="dcterms:W3CDTF">2014-03-25T00:28:32Z</dcterms:created>
  <dcterms:modified xsi:type="dcterms:W3CDTF">2018-10-04T14:14:35Z</dcterms:modified>
</cp:coreProperties>
</file>